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162F8BE-050A-4CC8-8647-6FC267226310}" type="datetimeFigureOut">
              <a:rPr lang="ru-RU" smtClean="0"/>
              <a:t>24.08.2023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578254D-5173-44B4-A508-6FE1E1D6D6B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uvr.68edu.r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653136"/>
            <a:ext cx="5004048" cy="1584176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Подготовлено: учителем ИЯ</a:t>
            </a: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«Лицей г. Уварово им. А. И. Данилова»</a:t>
            </a: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Спицыной Светланой Александровной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523945"/>
              </p:ext>
            </p:extLst>
          </p:nvPr>
        </p:nvGraphicFramePr>
        <p:xfrm>
          <a:off x="-1" y="136693"/>
          <a:ext cx="9144000" cy="1516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920"/>
                <a:gridCol w="4820297"/>
                <a:gridCol w="926512"/>
                <a:gridCol w="1626271"/>
              </a:tblGrid>
              <a:tr h="1120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endParaRPr lang="ru-RU" sz="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МБОУ «Лицей </a:t>
                      </a:r>
                      <a:r>
                        <a:rPr lang="ru-RU" sz="1100" dirty="0" err="1">
                          <a:effectLst/>
                        </a:rPr>
                        <a:t>г.Уварово</a:t>
                      </a:r>
                      <a:r>
                        <a:rPr lang="ru-RU" sz="1100" dirty="0">
                          <a:effectLst/>
                        </a:rPr>
                        <a:t> им. </a:t>
                      </a:r>
                      <a:r>
                        <a:rPr lang="ru-RU" sz="1100" dirty="0" err="1">
                          <a:effectLst/>
                        </a:rPr>
                        <a:t>А.И.Данилова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393460, г. Уварово Тамбовской обл., 4-й </a:t>
                      </a:r>
                      <a:r>
                        <a:rPr lang="ru-RU" sz="1100" dirty="0" err="1">
                          <a:effectLst/>
                        </a:rPr>
                        <a:t>мкрн</a:t>
                      </a:r>
                      <a:r>
                        <a:rPr lang="ru-RU" sz="1100" dirty="0">
                          <a:effectLst/>
                        </a:rPr>
                        <a:t>., д.1,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тел. </a:t>
                      </a:r>
                      <a:r>
                        <a:rPr lang="de-DE" sz="1100" dirty="0">
                          <a:effectLst/>
                        </a:rPr>
                        <a:t>(47558), 4-14-15,  4-70-93   4-13-31,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effectLst/>
                        </a:rPr>
                        <a:t>E-mail</a:t>
                      </a:r>
                      <a:r>
                        <a:rPr lang="de-DE" sz="1100" dirty="0">
                          <a:effectLst/>
                        </a:rPr>
                        <a:t>: </a:t>
                      </a:r>
                      <a:r>
                        <a:rPr lang="de-DE" sz="1100" spc="120" dirty="0">
                          <a:effectLst/>
                        </a:rPr>
                        <a:t>luvr-oo@mail.r</a:t>
                      </a:r>
                      <a:r>
                        <a:rPr lang="de-DE" sz="1100" spc="100" dirty="0">
                          <a:effectLst/>
                        </a:rPr>
                        <a:t>u       </a:t>
                      </a:r>
                      <a:r>
                        <a:rPr lang="de-DE" sz="1100" u="sng" spc="200" dirty="0">
                          <a:effectLst/>
                          <a:hlinkClick r:id="rId2"/>
                        </a:rPr>
                        <a:t>www.luvr.68edu.ru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100" dirty="0">
                          <a:effectLst/>
                        </a:rPr>
                        <a:t>ИНН 6830003915, КПП 683001001, ОГРН 1056829384237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500 лучших школ России, 2014</a:t>
                      </a:r>
                      <a:endParaRPr lang="ru-RU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100 лучших школ оборонно-спортивного профиля, 2017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25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97980" algn="r"/>
                        </a:tabLst>
                      </a:pPr>
                      <a:endParaRPr lang="ru-RU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97980" algn="r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Рисунок 5" descr="Символика ПНПО"/>
          <p:cNvPicPr>
            <a:picLocks noChangeAspect="1" noChangeArrowheads="1"/>
          </p:cNvPicPr>
          <p:nvPr/>
        </p:nvPicPr>
        <p:blipFill>
          <a:blip r:embed="rId3">
            <a:lum bright="-22000" contrast="6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93" b="26193"/>
          <a:stretch>
            <a:fillRect/>
          </a:stretch>
        </p:blipFill>
        <p:spPr bwMode="auto">
          <a:xfrm>
            <a:off x="6300192" y="316526"/>
            <a:ext cx="1152525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Рисунок 5" descr="logo_Licey_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21394"/>
            <a:ext cx="1152128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1259632" y="116632"/>
            <a:ext cx="6724650" cy="9525"/>
          </a:xfrm>
          <a:prstGeom prst="line">
            <a:avLst/>
          </a:prstGeom>
          <a:noFill/>
          <a:ln w="19050">
            <a:solidFill>
              <a:srgbClr val="16369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ая соединительная линия 2"/>
          <p:cNvSpPr>
            <a:spLocks noChangeShapeType="1"/>
          </p:cNvSpPr>
          <p:nvPr/>
        </p:nvSpPr>
        <p:spPr bwMode="auto">
          <a:xfrm flipV="1">
            <a:off x="1320968" y="127168"/>
            <a:ext cx="6734175" cy="9525"/>
          </a:xfrm>
          <a:prstGeom prst="line">
            <a:avLst/>
          </a:prstGeom>
          <a:noFill/>
          <a:ln w="38100">
            <a:solidFill>
              <a:srgbClr val="16369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2196542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646128"/>
            <a:ext cx="856895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ГИА как средство проверки и оценки сформированности предметных результатов выпускников. Анализ результатов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оценочных процедур2023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года.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>   </a:t>
            </a:r>
          </a:p>
          <a:p>
            <a:r>
              <a:rPr lang="ru-RU" dirty="0"/>
              <a:t> 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39" y="3813600"/>
            <a:ext cx="3707904" cy="202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24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8847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Структура ЕГЭ в 2023 году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Экзаменационная работа по-прежнему содержит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письменную и устную части.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Устная часть не делится на разделы и состоит из четырех заданий. Письменная включает четыре традиционных раздела: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», «Чтение», «Грамматика и лексика» и «Письменная речь».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 письменную работу по  ИЯ включены 36 заданий с кратким ответом (задания 1–36) и 6 заданий открытого типа с развернутым ответом (задания 3–42). В разделах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и «Чтение» представлены задания трех уровней сложности: базового, повышенного и высокого. В разделе «Грамматика и лексика» базового и повышенного. В разделе «Письменная речь» и в устной части — базового и высокого уровней.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78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Внутри каждого раздела задания располагаются по возрастающей степени сложности. Базовый уровень примерно соответствует ступени А2+ (в терминах Совета Европы), повышенный — В1, а высокий — В2. При этом плюс после названия уровня А2 означает, что этот уровень ближе к В1, чем к А2.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185592"/>
            <a:ext cx="352839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6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изменилось по сравнению с 2022 годом?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 этом году в КИМ ЕГЭ по английскому языку есть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пять изменений.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Сократилось количество заданий. В разделе «Грамматика и лексика» количество заданий уменьшилось с 20 до 18. Таким образом, общее количество заданий в письменной части уменьшилось на 2 и составляет не 40, а 38. Количество заданий в устной части осталось прежним.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437112"/>
            <a:ext cx="2166455" cy="216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036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Изменилась система оценивания четырех заданий. Изменения коснулись заданий 1 и 2 (в разделе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 и заданий 10 и 11 (в разделе «Чтение»). Максимальный балл за верное выполнение заданий 1 и 11 уменьшен по сравнению с прошлым годом и стал равен трем баллам. То же произошло с заданиями 2 и 10. Теперь их максимальный балл равен четырем. Следовательно, максимальный первичный балл за выполнение экзаменационной работы также уменьшен до 86 баллов.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374982"/>
            <a:ext cx="2276872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3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51" y="548680"/>
            <a:ext cx="8922729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091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3.Уточнены формулировки заданий. Эти изменения коснулись задания 38 письменной части и задания 4 устной части.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4.Уточнены критерии оценивания. Это касается задания 37 письменной части и задания 3 устной части.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Увеличено время проведения экзамена. Время выполнения письменной части увеличено на 10 минут и составляет 3 часа 10 минут. Время выполнения заданий устной части увеличено на 2 минуты и составляет 17 минут. Таким образом, время на выполнение письменной и устной частей экзаменационной работы по английскому языку в этом году составляет 3 часа 27 минут.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1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25209"/>
              </p:ext>
            </p:extLst>
          </p:nvPr>
        </p:nvGraphicFramePr>
        <p:xfrm>
          <a:off x="-4" y="1487982"/>
          <a:ext cx="9144003" cy="31352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7548"/>
                <a:gridCol w="1097118"/>
                <a:gridCol w="655455"/>
                <a:gridCol w="655455"/>
                <a:gridCol w="655455"/>
                <a:gridCol w="896957"/>
                <a:gridCol w="936104"/>
                <a:gridCol w="648072"/>
                <a:gridCol w="720080"/>
                <a:gridCol w="792088"/>
                <a:gridCol w="648072"/>
                <a:gridCol w="504056"/>
                <a:gridCol w="467543"/>
              </a:tblGrid>
              <a:tr h="152371">
                <a:tc rowSpan="2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 rowSpan="2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ФИО выпускника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 gridSpan="3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Часть с кратким ответом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Часть с развернутым ответом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Устная часть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</a:tr>
              <a:tr h="1245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Аудирование</a:t>
                      </a:r>
                      <a:endParaRPr lang="ru-RU" sz="1100" b="1" dirty="0">
                        <a:effectLst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</a:rPr>
                        <a:t>14 баллов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Чтение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</a:rPr>
                        <a:t>14 баллов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Лексика-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Грамматика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</a:rPr>
                        <a:t>18 баллов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Эл.письмо</a:t>
                      </a:r>
                      <a:endParaRPr lang="ru-RU" sz="1100" b="1" dirty="0">
                        <a:effectLst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</a:rPr>
                        <a:t>6 баллов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Описание графика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</a:rPr>
                        <a:t>14 баллов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Чтение вслух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</a:rPr>
                        <a:t>1 балл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Условный диалог -расспрос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</a:rPr>
                        <a:t>4 балла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Интервью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</a:rPr>
                        <a:t>5 баллов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Монолог-проект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</a:rPr>
                        <a:t>10 баллов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</a:rPr>
                        <a:t>Первичный балл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</a:rPr>
                        <a:t>Тестовый балл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</a:tr>
              <a:tr h="304741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Филитов</a:t>
                      </a:r>
                      <a:r>
                        <a:rPr lang="ru-RU" sz="1100" b="1" dirty="0">
                          <a:effectLst/>
                        </a:rPr>
                        <a:t> В.И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66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</a:tr>
              <a:tr h="304741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Антонова П.В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38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43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</a:tr>
              <a:tr h="304741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Дрокова</a:t>
                      </a:r>
                      <a:r>
                        <a:rPr lang="ru-RU" sz="1100" b="1" dirty="0">
                          <a:effectLst/>
                        </a:rPr>
                        <a:t> С.В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39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44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</a:tr>
              <a:tr h="304741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Молоткова А.В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83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</a:tr>
              <a:tr h="304741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Чулкова А.В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45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39" marR="57139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350801"/>
            <a:ext cx="6896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2006" y="188640"/>
            <a:ext cx="77066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 сдачи ЕГЭ по английскому языку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выпускниками лицея в 2023году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8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9036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Анализ результатов ЕГЭ по английскому языку 2023 года позволяет выделить некоторые тенденции в образовательной системе. Во-первых, наблюдается недостаточное внимание к развитию навыков устной речи 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аудирования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Во-вторых, требуется усилить работу по формированию грамматической компетенции школьников. В-третьих, важно обратить внимание на разнообразие заданий, которые позволят оценить широту навыков школьников и выявить их индивидуальные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особенности.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186125"/>
            <a:ext cx="4716016" cy="265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557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95</TotalTime>
  <Words>269</Words>
  <Application>Microsoft Office PowerPoint</Application>
  <PresentationFormat>Экран (4:3)</PresentationFormat>
  <Paragraphs>128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комп</dc:creator>
  <cp:lastModifiedBy>комп</cp:lastModifiedBy>
  <cp:revision>8</cp:revision>
  <dcterms:created xsi:type="dcterms:W3CDTF">2023-08-22T15:21:00Z</dcterms:created>
  <dcterms:modified xsi:type="dcterms:W3CDTF">2023-08-24T17:47:11Z</dcterms:modified>
</cp:coreProperties>
</file>