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27EE5C-97C6-46F8-B56F-B00BEE656DE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111BE-6250-4929-94CC-0E2E23FD74A4}">
      <dgm:prSet phldrT="[Текст]" custT="1"/>
      <dgm:spPr/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Разноуровневое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обучение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586C479-2D0B-4EF9-8223-1A3B5E1930DA}" type="parTrans" cxnId="{34DD0082-D002-4C62-A74E-4D3C750723EF}">
      <dgm:prSet/>
      <dgm:spPr/>
      <dgm:t>
        <a:bodyPr/>
        <a:lstStyle/>
        <a:p>
          <a:endParaRPr lang="ru-RU"/>
        </a:p>
      </dgm:t>
    </dgm:pt>
    <dgm:pt modelId="{65CB6138-E996-4F81-9879-2DED32FF0242}" type="sibTrans" cxnId="{34DD0082-D002-4C62-A74E-4D3C750723EF}">
      <dgm:prSet/>
      <dgm:spPr/>
      <dgm:t>
        <a:bodyPr/>
        <a:lstStyle/>
        <a:p>
          <a:endParaRPr lang="ru-RU"/>
        </a:p>
      </dgm:t>
    </dgm:pt>
    <dgm:pt modelId="{80918B98-34C2-4F8D-BCC2-819434390F88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Игровые технологии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1422767-040A-44F3-BD50-79CC5AF2920F}" type="parTrans" cxnId="{D93F1BB7-B112-433C-9854-DF6D13DD63ED}">
      <dgm:prSet/>
      <dgm:spPr/>
      <dgm:t>
        <a:bodyPr/>
        <a:lstStyle/>
        <a:p>
          <a:endParaRPr lang="ru-RU"/>
        </a:p>
      </dgm:t>
    </dgm:pt>
    <dgm:pt modelId="{93634D39-9D57-4EE6-963C-83385A967018}" type="sibTrans" cxnId="{D93F1BB7-B112-433C-9854-DF6D13DD63ED}">
      <dgm:prSet/>
      <dgm:spPr/>
      <dgm:t>
        <a:bodyPr/>
        <a:lstStyle/>
        <a:p>
          <a:endParaRPr lang="ru-RU"/>
        </a:p>
      </dgm:t>
    </dgm:pt>
    <dgm:pt modelId="{1E8C754A-9007-4791-81E0-D8EF38EF26DB}">
      <dgm:prSet phldrT="[Текст]" custT="1"/>
      <dgm:spPr/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Здоровьесберегающие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технологии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E42BBE0-6D54-4DF4-B857-C91ABDE30804}" type="parTrans" cxnId="{978AD9C9-9EF6-478C-B352-6EDB2137CED2}">
      <dgm:prSet/>
      <dgm:spPr/>
      <dgm:t>
        <a:bodyPr/>
        <a:lstStyle/>
        <a:p>
          <a:endParaRPr lang="ru-RU"/>
        </a:p>
      </dgm:t>
    </dgm:pt>
    <dgm:pt modelId="{143D8FDD-0E27-4C7E-B932-727A2FBB1928}" type="sibTrans" cxnId="{978AD9C9-9EF6-478C-B352-6EDB2137CED2}">
      <dgm:prSet/>
      <dgm:spPr/>
      <dgm:t>
        <a:bodyPr/>
        <a:lstStyle/>
        <a:p>
          <a:endParaRPr lang="ru-RU"/>
        </a:p>
      </dgm:t>
    </dgm:pt>
    <dgm:pt modelId="{466E4C5A-BF1C-4B3A-8878-324134B77E3B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ИКТ технологии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BB22913-1133-45E2-BFCF-79DC42ED36BD}" type="parTrans" cxnId="{22254799-7330-4C92-AD0A-C8520DDE81A6}">
      <dgm:prSet/>
      <dgm:spPr/>
      <dgm:t>
        <a:bodyPr/>
        <a:lstStyle/>
        <a:p>
          <a:endParaRPr lang="ru-RU"/>
        </a:p>
      </dgm:t>
    </dgm:pt>
    <dgm:pt modelId="{2E42D49F-40C9-40FB-B55C-9D306F422A04}" type="sibTrans" cxnId="{22254799-7330-4C92-AD0A-C8520DDE81A6}">
      <dgm:prSet/>
      <dgm:spPr/>
      <dgm:t>
        <a:bodyPr/>
        <a:lstStyle/>
        <a:p>
          <a:endParaRPr lang="ru-RU"/>
        </a:p>
      </dgm:t>
    </dgm:pt>
    <dgm:pt modelId="{D19701A8-EECA-44B6-941E-43AC4BA2193A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Дифференцированное 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обучение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E417CDC-3E7F-4A93-953C-2D031209120E}" type="sibTrans" cxnId="{85F5A919-C33D-4B57-807A-E74115784A60}">
      <dgm:prSet/>
      <dgm:spPr/>
      <dgm:t>
        <a:bodyPr/>
        <a:lstStyle/>
        <a:p>
          <a:endParaRPr lang="ru-RU"/>
        </a:p>
      </dgm:t>
    </dgm:pt>
    <dgm:pt modelId="{69AAFAC3-76DF-4ABF-A596-0981BF50E199}" type="parTrans" cxnId="{85F5A919-C33D-4B57-807A-E74115784A60}">
      <dgm:prSet/>
      <dgm:spPr/>
      <dgm:t>
        <a:bodyPr/>
        <a:lstStyle/>
        <a:p>
          <a:endParaRPr lang="ru-RU"/>
        </a:p>
      </dgm:t>
    </dgm:pt>
    <dgm:pt modelId="{9A401F83-44CD-482C-A99F-3AC60BE9D0C9}" type="pres">
      <dgm:prSet presAssocID="{EF27EE5C-97C6-46F8-B56F-B00BEE656D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6AB4C-07E6-4B7C-9BE8-7CAA7CCAD8D0}" type="pres">
      <dgm:prSet presAssocID="{5D2111BE-6250-4929-94CC-0E2E23FD74A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E6CA8-4754-4CDA-B207-893F9FF12ED8}" type="pres">
      <dgm:prSet presAssocID="{65CB6138-E996-4F81-9879-2DED32FF0242}" presName="sibTrans" presStyleCnt="0"/>
      <dgm:spPr/>
    </dgm:pt>
    <dgm:pt modelId="{9CCBA38F-C081-4878-87CC-CEBF68E29996}" type="pres">
      <dgm:prSet presAssocID="{80918B98-34C2-4F8D-BCC2-819434390F88}" presName="node" presStyleLbl="node1" presStyleIdx="1" presStyleCnt="5" custLinFactNeighborX="-6981" custLinFactNeighborY="2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25B56-4F5F-4EAB-92B1-C51ABB9997C1}" type="pres">
      <dgm:prSet presAssocID="{93634D39-9D57-4EE6-963C-83385A967018}" presName="sibTrans" presStyleCnt="0"/>
      <dgm:spPr/>
    </dgm:pt>
    <dgm:pt modelId="{301D0549-287C-40E8-B1BB-BEB7B3A819CF}" type="pres">
      <dgm:prSet presAssocID="{1E8C754A-9007-4791-81E0-D8EF38EF26DB}" presName="node" presStyleLbl="node1" presStyleIdx="2" presStyleCnt="5" custScaleX="14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059BE-AAF0-4DA6-BAFA-30DB9DCB6E11}" type="pres">
      <dgm:prSet presAssocID="{143D8FDD-0E27-4C7E-B932-727A2FBB1928}" presName="sibTrans" presStyleCnt="0"/>
      <dgm:spPr/>
    </dgm:pt>
    <dgm:pt modelId="{8F2F4451-6C66-4D11-AC3F-B859ACD4FEB4}" type="pres">
      <dgm:prSet presAssocID="{466E4C5A-BF1C-4B3A-8878-324134B77E3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BF55D-BFC7-40FA-8A20-768279291670}" type="pres">
      <dgm:prSet presAssocID="{2E42D49F-40C9-40FB-B55C-9D306F422A04}" presName="sibTrans" presStyleCnt="0"/>
      <dgm:spPr/>
    </dgm:pt>
    <dgm:pt modelId="{3144EB41-84B5-4468-A3D8-510F8BA36D9E}" type="pres">
      <dgm:prSet presAssocID="{D19701A8-EECA-44B6-941E-43AC4BA2193A}" presName="node" presStyleLbl="node1" presStyleIdx="4" presStyleCnt="5" custScaleX="180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D4599F-413C-4AAF-9D79-A48F2D032B11}" type="presOf" srcId="{EF27EE5C-97C6-46F8-B56F-B00BEE656DE6}" destId="{9A401F83-44CD-482C-A99F-3AC60BE9D0C9}" srcOrd="0" destOrd="0" presId="urn:microsoft.com/office/officeart/2005/8/layout/default"/>
    <dgm:cxn modelId="{978AD9C9-9EF6-478C-B352-6EDB2137CED2}" srcId="{EF27EE5C-97C6-46F8-B56F-B00BEE656DE6}" destId="{1E8C754A-9007-4791-81E0-D8EF38EF26DB}" srcOrd="2" destOrd="0" parTransId="{0E42BBE0-6D54-4DF4-B857-C91ABDE30804}" sibTransId="{143D8FDD-0E27-4C7E-B932-727A2FBB1928}"/>
    <dgm:cxn modelId="{1478A416-827D-4480-8006-B8EE6D1AC28F}" type="presOf" srcId="{466E4C5A-BF1C-4B3A-8878-324134B77E3B}" destId="{8F2F4451-6C66-4D11-AC3F-B859ACD4FEB4}" srcOrd="0" destOrd="0" presId="urn:microsoft.com/office/officeart/2005/8/layout/default"/>
    <dgm:cxn modelId="{22254799-7330-4C92-AD0A-C8520DDE81A6}" srcId="{EF27EE5C-97C6-46F8-B56F-B00BEE656DE6}" destId="{466E4C5A-BF1C-4B3A-8878-324134B77E3B}" srcOrd="3" destOrd="0" parTransId="{EBB22913-1133-45E2-BFCF-79DC42ED36BD}" sibTransId="{2E42D49F-40C9-40FB-B55C-9D306F422A04}"/>
    <dgm:cxn modelId="{F02A6ADC-C1B1-4B04-91AE-085D6BC569C9}" type="presOf" srcId="{1E8C754A-9007-4791-81E0-D8EF38EF26DB}" destId="{301D0549-287C-40E8-B1BB-BEB7B3A819CF}" srcOrd="0" destOrd="0" presId="urn:microsoft.com/office/officeart/2005/8/layout/default"/>
    <dgm:cxn modelId="{29210C9A-C5CB-47AE-ADFF-ED95A6CA8316}" type="presOf" srcId="{D19701A8-EECA-44B6-941E-43AC4BA2193A}" destId="{3144EB41-84B5-4468-A3D8-510F8BA36D9E}" srcOrd="0" destOrd="0" presId="urn:microsoft.com/office/officeart/2005/8/layout/default"/>
    <dgm:cxn modelId="{D93F1BB7-B112-433C-9854-DF6D13DD63ED}" srcId="{EF27EE5C-97C6-46F8-B56F-B00BEE656DE6}" destId="{80918B98-34C2-4F8D-BCC2-819434390F88}" srcOrd="1" destOrd="0" parTransId="{11422767-040A-44F3-BD50-79CC5AF2920F}" sibTransId="{93634D39-9D57-4EE6-963C-83385A967018}"/>
    <dgm:cxn modelId="{EF6918EB-2230-4E78-A721-CB4FC4EDD6F1}" type="presOf" srcId="{80918B98-34C2-4F8D-BCC2-819434390F88}" destId="{9CCBA38F-C081-4878-87CC-CEBF68E29996}" srcOrd="0" destOrd="0" presId="urn:microsoft.com/office/officeart/2005/8/layout/default"/>
    <dgm:cxn modelId="{7EBC3FF1-7094-4127-B4C8-FD1B0984C6C3}" type="presOf" srcId="{5D2111BE-6250-4929-94CC-0E2E23FD74A4}" destId="{3DE6AB4C-07E6-4B7C-9BE8-7CAA7CCAD8D0}" srcOrd="0" destOrd="0" presId="urn:microsoft.com/office/officeart/2005/8/layout/default"/>
    <dgm:cxn modelId="{85F5A919-C33D-4B57-807A-E74115784A60}" srcId="{EF27EE5C-97C6-46F8-B56F-B00BEE656DE6}" destId="{D19701A8-EECA-44B6-941E-43AC4BA2193A}" srcOrd="4" destOrd="0" parTransId="{69AAFAC3-76DF-4ABF-A596-0981BF50E199}" sibTransId="{FE417CDC-3E7F-4A93-953C-2D031209120E}"/>
    <dgm:cxn modelId="{34DD0082-D002-4C62-A74E-4D3C750723EF}" srcId="{EF27EE5C-97C6-46F8-B56F-B00BEE656DE6}" destId="{5D2111BE-6250-4929-94CC-0E2E23FD74A4}" srcOrd="0" destOrd="0" parTransId="{F586C479-2D0B-4EF9-8223-1A3B5E1930DA}" sibTransId="{65CB6138-E996-4F81-9879-2DED32FF0242}"/>
    <dgm:cxn modelId="{7E54309A-81C6-434E-B0F6-1FA475D4547A}" type="presParOf" srcId="{9A401F83-44CD-482C-A99F-3AC60BE9D0C9}" destId="{3DE6AB4C-07E6-4B7C-9BE8-7CAA7CCAD8D0}" srcOrd="0" destOrd="0" presId="urn:microsoft.com/office/officeart/2005/8/layout/default"/>
    <dgm:cxn modelId="{6C2FC8CD-B15A-46D5-ADB3-93780CD55ED0}" type="presParOf" srcId="{9A401F83-44CD-482C-A99F-3AC60BE9D0C9}" destId="{18EE6CA8-4754-4CDA-B207-893F9FF12ED8}" srcOrd="1" destOrd="0" presId="urn:microsoft.com/office/officeart/2005/8/layout/default"/>
    <dgm:cxn modelId="{5F18F9B8-12D7-4127-BEC8-E8C40F5312C6}" type="presParOf" srcId="{9A401F83-44CD-482C-A99F-3AC60BE9D0C9}" destId="{9CCBA38F-C081-4878-87CC-CEBF68E29996}" srcOrd="2" destOrd="0" presId="urn:microsoft.com/office/officeart/2005/8/layout/default"/>
    <dgm:cxn modelId="{B3160D09-122B-43F0-B5EC-2CBB4AA5E270}" type="presParOf" srcId="{9A401F83-44CD-482C-A99F-3AC60BE9D0C9}" destId="{D2025B56-4F5F-4EAB-92B1-C51ABB9997C1}" srcOrd="3" destOrd="0" presId="urn:microsoft.com/office/officeart/2005/8/layout/default"/>
    <dgm:cxn modelId="{DEEE4FE3-3A8A-467B-B490-8D60F31E062D}" type="presParOf" srcId="{9A401F83-44CD-482C-A99F-3AC60BE9D0C9}" destId="{301D0549-287C-40E8-B1BB-BEB7B3A819CF}" srcOrd="4" destOrd="0" presId="urn:microsoft.com/office/officeart/2005/8/layout/default"/>
    <dgm:cxn modelId="{D601EFB6-6F2E-4170-929C-FEACE6A49E1D}" type="presParOf" srcId="{9A401F83-44CD-482C-A99F-3AC60BE9D0C9}" destId="{203059BE-AAF0-4DA6-BAFA-30DB9DCB6E11}" srcOrd="5" destOrd="0" presId="urn:microsoft.com/office/officeart/2005/8/layout/default"/>
    <dgm:cxn modelId="{BC067A22-BFCD-4E67-AAB5-8B368A2CBCBA}" type="presParOf" srcId="{9A401F83-44CD-482C-A99F-3AC60BE9D0C9}" destId="{8F2F4451-6C66-4D11-AC3F-B859ACD4FEB4}" srcOrd="6" destOrd="0" presId="urn:microsoft.com/office/officeart/2005/8/layout/default"/>
    <dgm:cxn modelId="{46A8348A-D778-4E45-8E90-A757770B8770}" type="presParOf" srcId="{9A401F83-44CD-482C-A99F-3AC60BE9D0C9}" destId="{3EBBF55D-BFC7-40FA-8A20-768279291670}" srcOrd="7" destOrd="0" presId="urn:microsoft.com/office/officeart/2005/8/layout/default"/>
    <dgm:cxn modelId="{A933B2A0-201F-4717-B0CD-1571C414B71B}" type="presParOf" srcId="{9A401F83-44CD-482C-A99F-3AC60BE9D0C9}" destId="{3144EB41-84B5-4468-A3D8-510F8BA36D9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6AB4C-07E6-4B7C-9BE8-7CAA7CCAD8D0}">
      <dsp:nvSpPr>
        <dsp:cNvPr id="0" name=""/>
        <dsp:cNvSpPr/>
      </dsp:nvSpPr>
      <dsp:spPr>
        <a:xfrm>
          <a:off x="2646" y="519104"/>
          <a:ext cx="2327532" cy="1396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Разноуровневое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обучение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46" y="519104"/>
        <a:ext cx="2327532" cy="1396519"/>
      </dsp:txXfrm>
    </dsp:sp>
    <dsp:sp modelId="{9CCBA38F-C081-4878-87CC-CEBF68E29996}">
      <dsp:nvSpPr>
        <dsp:cNvPr id="0" name=""/>
        <dsp:cNvSpPr/>
      </dsp:nvSpPr>
      <dsp:spPr>
        <a:xfrm>
          <a:off x="2400446" y="550861"/>
          <a:ext cx="2327532" cy="1396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Игровые технологии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00446" y="550861"/>
        <a:ext cx="2327532" cy="1396519"/>
      </dsp:txXfrm>
    </dsp:sp>
    <dsp:sp modelId="{301D0549-287C-40E8-B1BB-BEB7B3A819CF}">
      <dsp:nvSpPr>
        <dsp:cNvPr id="0" name=""/>
        <dsp:cNvSpPr/>
      </dsp:nvSpPr>
      <dsp:spPr>
        <a:xfrm>
          <a:off x="5123216" y="519104"/>
          <a:ext cx="3371081" cy="1396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Здоровьесберегающие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технологии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23216" y="519104"/>
        <a:ext cx="3371081" cy="1396519"/>
      </dsp:txXfrm>
    </dsp:sp>
    <dsp:sp modelId="{8F2F4451-6C66-4D11-AC3F-B859ACD4FEB4}">
      <dsp:nvSpPr>
        <dsp:cNvPr id="0" name=""/>
        <dsp:cNvSpPr/>
      </dsp:nvSpPr>
      <dsp:spPr>
        <a:xfrm>
          <a:off x="864100" y="2148376"/>
          <a:ext cx="2327532" cy="1396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ИКТ технологии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4100" y="2148376"/>
        <a:ext cx="2327532" cy="1396519"/>
      </dsp:txXfrm>
    </dsp:sp>
    <dsp:sp modelId="{3144EB41-84B5-4468-A3D8-510F8BA36D9E}">
      <dsp:nvSpPr>
        <dsp:cNvPr id="0" name=""/>
        <dsp:cNvSpPr/>
      </dsp:nvSpPr>
      <dsp:spPr>
        <a:xfrm>
          <a:off x="3424386" y="2148376"/>
          <a:ext cx="4208457" cy="1396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Дифференцированное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обучение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24386" y="2148376"/>
        <a:ext cx="4208457" cy="1396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606" y="767521"/>
            <a:ext cx="6929651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927855"/>
            <a:ext cx="53507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2D48-6E69-4522-8AE1-0D16E2E1A3F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8D27-EBB5-478A-92DC-0474867EB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28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2D48-6E69-4522-8AE1-0D16E2E1A3F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8D27-EBB5-478A-92DC-0474867EB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65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2D48-6E69-4522-8AE1-0D16E2E1A3F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8D27-EBB5-478A-92DC-0474867EB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6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2D48-6E69-4522-8AE1-0D16E2E1A3F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8D27-EBB5-478A-92DC-0474867EB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7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76263"/>
            <a:ext cx="6882381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536747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2D48-6E69-4522-8AE1-0D16E2E1A3F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8D27-EBB5-478A-92DC-0474867EB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4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2D48-6E69-4522-8AE1-0D16E2E1A3F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8D27-EBB5-478A-92DC-0474867EB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73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2D48-6E69-4522-8AE1-0D16E2E1A3F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8D27-EBB5-478A-92DC-0474867EB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7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2D48-6E69-4522-8AE1-0D16E2E1A3F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8D27-EBB5-478A-92DC-0474867EB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6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2D48-6E69-4522-8AE1-0D16E2E1A3F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8D27-EBB5-478A-92DC-0474867EB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7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2D48-6E69-4522-8AE1-0D16E2E1A3F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8D27-EBB5-478A-92DC-0474867EB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8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2D48-6E69-4522-8AE1-0D16E2E1A3F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8D27-EBB5-478A-92DC-0474867EB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6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contourW="12700" prstMaterial="matte">
              <a:bevelT w="38100" h="38100"/>
              <a:contourClr>
                <a:srgbClr val="525000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02D48-6E69-4522-8AE1-0D16E2E1A3F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58D27-EBB5-478A-92DC-0474867EB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5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918E00"/>
          </a:solidFill>
          <a:latin typeface="Intro 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uvr.68edu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gosreestr.r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725144"/>
            <a:ext cx="5350776" cy="165576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Подготовлено: учителем 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«Лицей г. Уварово им. А. И. Данилова»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Спицыной Светланой Александровной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389455"/>
              </p:ext>
            </p:extLst>
          </p:nvPr>
        </p:nvGraphicFramePr>
        <p:xfrm>
          <a:off x="301477" y="116633"/>
          <a:ext cx="8640959" cy="1516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9028"/>
                <a:gridCol w="4695330"/>
                <a:gridCol w="902491"/>
                <a:gridCol w="1584110"/>
              </a:tblGrid>
              <a:tr h="1120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endParaRPr lang="ru-RU" sz="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МБОУ «Лицей г.Уварово им. А.И.Данилова»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393460, г. Уварово Тамбовской обл., 4-й мкрн., д.1,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 тел. </a:t>
                      </a:r>
                      <a:r>
                        <a:rPr lang="de-DE" sz="1100">
                          <a:effectLst/>
                        </a:rPr>
                        <a:t>(47558), 4-14-15,  4-70-93   4-13-31,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E-mail: </a:t>
                      </a:r>
                      <a:r>
                        <a:rPr lang="de-DE" sz="1100" spc="120">
                          <a:effectLst/>
                        </a:rPr>
                        <a:t>luvr-oo@mail.r</a:t>
                      </a:r>
                      <a:r>
                        <a:rPr lang="de-DE" sz="1100" spc="100">
                          <a:effectLst/>
                        </a:rPr>
                        <a:t>u       </a:t>
                      </a:r>
                      <a:r>
                        <a:rPr lang="de-DE" sz="1100" u="sng" spc="200">
                          <a:effectLst/>
                          <a:hlinkClick r:id="rId2"/>
                        </a:rPr>
                        <a:t>www.luvr.68edu.ru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>
                          <a:effectLst/>
                        </a:rPr>
                        <a:t>ИНН 6830003915, КПП 683001001, ОГРН 1056829384237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500 лучших школ России, 2014</a:t>
                      </a:r>
                      <a:endParaRPr lang="ru-RU" sz="120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 лучших школ оборонно-спортивного профиля, 2017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25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697980" algn="r"/>
                        </a:tabLs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697980" algn="r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Рисунок 5" descr="Символика ПНПО"/>
          <p:cNvPicPr>
            <a:picLocks noChangeAspect="1" noChangeArrowheads="1"/>
          </p:cNvPicPr>
          <p:nvPr/>
        </p:nvPicPr>
        <p:blipFill>
          <a:blip r:embed="rId3">
            <a:lum bright="-22000"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3" b="26193"/>
          <a:stretch>
            <a:fillRect/>
          </a:stretch>
        </p:blipFill>
        <p:spPr bwMode="auto">
          <a:xfrm>
            <a:off x="6300192" y="316526"/>
            <a:ext cx="1152525" cy="7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5" descr="logo_Licey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1394"/>
            <a:ext cx="115212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1259632" y="116632"/>
            <a:ext cx="6724650" cy="9525"/>
          </a:xfrm>
          <a:prstGeom prst="line">
            <a:avLst/>
          </a:prstGeom>
          <a:noFill/>
          <a:ln w="19050">
            <a:solidFill>
              <a:srgbClr val="16369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ая соединительная линия 2"/>
          <p:cNvSpPr>
            <a:spLocks noChangeShapeType="1"/>
          </p:cNvSpPr>
          <p:nvPr/>
        </p:nvSpPr>
        <p:spPr bwMode="auto">
          <a:xfrm flipV="1">
            <a:off x="1320968" y="127168"/>
            <a:ext cx="6734175" cy="9525"/>
          </a:xfrm>
          <a:prstGeom prst="line">
            <a:avLst/>
          </a:prstGeom>
          <a:noFill/>
          <a:ln w="38100">
            <a:solidFill>
              <a:srgbClr val="16369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971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196542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Система поддержки детей с особыми образовательными потребностями: достижения и перспективы развития в рамках учебного предмета «Иностранный язык»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522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Эффективные методики преподавания английского языка в школе детям 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ОВЗ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Арсенал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образовательных технологий велик и здесь необходимо отобрать такие, которые обладают коррекционно – развивающим потенциалом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74804766"/>
              </p:ext>
            </p:extLst>
          </p:nvPr>
        </p:nvGraphicFramePr>
        <p:xfrm>
          <a:off x="395536" y="2492896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61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4809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бучение  ИЯ детей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нарушениями здоровья особенно актуально в настоящее время в силу того, что сегодня важно не столько дать ребенку как можно больший багаж знаний, сколько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его общекультурное, личностное и познавательное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вооружить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таким важным умением, как умение учиться.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Уроки ИЯ как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 обладают такой возможностью, так как они способствуют развитию личности ребенка. Овладение языком является для ребенка с ОВЗ не только как средством общения, это также способ познания мира, познания другой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164149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«Мы обязаны дать возможность каждому ребенку, независимо от его потребностей и других обстоятельств, полностью реализовать свой потенциал, приносить пользу обществу и стать полноценным его членом»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28664"/>
            <a:ext cx="3381840" cy="45091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389066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Дэвид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Бланкетт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.(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министр внутренних дел, первый в истории Великобритании полностью слепой член кабинета)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150" y="47667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особыми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образовательными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потребностями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нуждающиеся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получении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специальной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психолого-педагогической помощи и организации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особых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условий при их воспитании и обучении.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96952"/>
            <a:ext cx="5297800" cy="357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данным «ЮНЕСКО» 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миллиона российских детей имеют особенности физического и психического развития. Статистика Министерства образования Российской Федерации свидетельствует о том, что в России каждый год на 5% увеличивается число детей с ограниченными возможностями здоровья, среди которых, в основном дети, с врожденной патологией: церебральный паралич (ДЦП), расстройства аутистического спектра (РАС), олигофрения и т.д.</a:t>
            </a:r>
          </a:p>
        </p:txBody>
      </p:sp>
    </p:spTree>
    <p:extLst>
      <p:ext uri="{BB962C8B-B14F-4D97-AF65-F5344CB8AC3E}">
        <p14:creationId xmlns:p14="http://schemas.microsoft.com/office/powerpoint/2010/main" val="9206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24744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Кто он, обучающийся с ограниченными возможностями здоровья?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ФЗ № 273 ст.2 «Об образовании в Российской Федерации» чёткое определение: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«Обучающийся с ограниченными возможностями здоровья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физическое лицо, имеющее недостатки в физическом и (или) психологическом развитии, подтвержденные психолого-медико-педагогической комиссией (т.е. рекомендация ПМПК) и препятствующие получению образования без создания специальных условий».</a:t>
            </a:r>
          </a:p>
        </p:txBody>
      </p:sp>
    </p:spTree>
    <p:extLst>
      <p:ext uri="{BB962C8B-B14F-4D97-AF65-F5344CB8AC3E}">
        <p14:creationId xmlns:p14="http://schemas.microsoft.com/office/powerpoint/2010/main" val="40447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352" y="129433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256" y="44809"/>
            <a:ext cx="879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говорить об особенностях работы учеников на уроке английского языка, то можно сказать следующее:   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Эмоционально-волевая сфера не развита (заставить себя работать ребёнок почти не может, часто отвлекается).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Дети имеют нарушения внимания. Тяжело концентрируются на чём-либо, произвольное внимание  неустойчиво, очень рассеянны, плохо развито переключение.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Следствие этого - незрелость механизмов памяти. Слабая оперативная память. Хотя многократные повторения, основанные на эмоциональном восприятии предмета (импринтинг), иногда помогают.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4) Отстают в развитии все формы мышления. Дети тяжело устанавливают словесно-логические связи. У многих плохо развита речь.</a:t>
            </a:r>
          </a:p>
        </p:txBody>
      </p:sp>
    </p:spTree>
    <p:extLst>
      <p:ext uri="{BB962C8B-B14F-4D97-AF65-F5344CB8AC3E}">
        <p14:creationId xmlns:p14="http://schemas.microsoft.com/office/powerpoint/2010/main" val="17685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849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Информацию о специфике примерных адаптированных программ для детей с ОВЗ можно найти в следующих нормативных актах: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Федеральный закон от 29.12.2012 № 273-ФЗ «Об образовании в Российской Федерации»;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начального общего образования обучающихся с ограниченными возможностями здоровья (утв. приказом Министерства образования и науки РФ от 19 декабря 2014 г. N 1598);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Примерные адаптированные основные общеобразовательные программы начального общего образования обучающихся с ограниченными возможностями здоровья 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2"/>
              </a:rPr>
              <a:t>(www.fgosreestr.ru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395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уроках иностранного языка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рекомендуется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формировать лексические умения в ходе выполнения упражнений, которые обеспечивают запоминание новых слов и выражений и употребление их в речи;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использовать информационно-коммуникационные технологии, что позволяет «особенному» ребенку с удовольствием заниматься английским языком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создавать благоприятный психологический климат;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 использовать здоровье сберегающие технологии, адаптированную программу с учетом особенностей психофизического развития и возможностей таких детей, иллюстративного и аудиоматериала, интерактивных элементарных заданий на CD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 формировать ситуации успеха просто необходимо на каждом уроке, чтобы ребенок с ОВЗ почувствовал радость от малого, но хорошо выполненного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1796493261"/>
      </p:ext>
    </p:extLst>
  </p:cSld>
  <p:clrMapOvr>
    <a:masterClrMapping/>
  </p:clrMapOvr>
</p:sld>
</file>

<file path=ppt/theme/theme1.xml><?xml version="1.0" encoding="utf-8"?>
<a:theme xmlns:a="http://schemas.openxmlformats.org/drawingml/2006/main" name="инклю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инклю2.potx" id="{4084A65C-3A13-4778-A456-BB915643972F}" vid="{B57B5BCA-D5EF-4A50-90AF-EC7F0BE42A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инклюзив3</Template>
  <TotalTime>102</TotalTime>
  <Words>277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инклю3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комп</cp:lastModifiedBy>
  <cp:revision>8</cp:revision>
  <dcterms:created xsi:type="dcterms:W3CDTF">2022-08-22T13:44:59Z</dcterms:created>
  <dcterms:modified xsi:type="dcterms:W3CDTF">2022-08-22T15:34:50Z</dcterms:modified>
</cp:coreProperties>
</file>