
<file path=[Content_Types].xml><?xml version="1.0" encoding="utf-8"?>
<Types xmlns="http://schemas.openxmlformats.org/package/2006/content-types"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65" r:id="rId2"/>
    <p:sldId id="288" r:id="rId3"/>
    <p:sldId id="289" r:id="rId4"/>
    <p:sldId id="290" r:id="rId5"/>
    <p:sldId id="291" r:id="rId6"/>
    <p:sldId id="292" r:id="rId7"/>
    <p:sldId id="277" r:id="rId8"/>
    <p:sldId id="279" r:id="rId9"/>
    <p:sldId id="293" r:id="rId10"/>
    <p:sldId id="294" r:id="rId11"/>
    <p:sldId id="295" r:id="rId12"/>
    <p:sldId id="301" r:id="rId13"/>
    <p:sldId id="280" r:id="rId14"/>
    <p:sldId id="282" r:id="rId15"/>
    <p:sldId id="285" r:id="rId16"/>
    <p:sldId id="296" r:id="rId17"/>
    <p:sldId id="297" r:id="rId18"/>
    <p:sldId id="298" r:id="rId19"/>
    <p:sldId id="299" r:id="rId20"/>
    <p:sldId id="300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7C211C-C2CC-4304-BEA0-78720C9DEA42}" type="datetimeFigureOut">
              <a:rPr lang="ru-RU" smtClean="0"/>
              <a:pPr/>
              <a:t>30.11.2022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2271BA-DE49-4513-8660-4C18AB87A0F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4047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2271BA-DE49-4513-8660-4C18AB87A0FB}" type="slidenum">
              <a:rPr lang="ru-RU" smtClean="0"/>
              <a:pPr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1156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A7D70-C880-4CB2-BA52-34DC5F4705CF}" type="datetimeFigureOut">
              <a:rPr lang="ru-RU" smtClean="0"/>
              <a:pPr/>
              <a:t>30.11.2022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658A7-7863-4C35-B8AC-495EBE530C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A7D70-C880-4CB2-BA52-34DC5F4705CF}" type="datetimeFigureOut">
              <a:rPr lang="ru-RU" smtClean="0"/>
              <a:pPr/>
              <a:t>30.11.2022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658A7-7863-4C35-B8AC-495EBE530C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A7D70-C880-4CB2-BA52-34DC5F4705CF}" type="datetimeFigureOut">
              <a:rPr lang="ru-RU" smtClean="0"/>
              <a:pPr/>
              <a:t>30.11.2022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658A7-7863-4C35-B8AC-495EBE530C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A7D70-C880-4CB2-BA52-34DC5F4705CF}" type="datetimeFigureOut">
              <a:rPr lang="ru-RU" smtClean="0"/>
              <a:pPr/>
              <a:t>30.11.2022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658A7-7863-4C35-B8AC-495EBE530C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A7D70-C880-4CB2-BA52-34DC5F4705CF}" type="datetimeFigureOut">
              <a:rPr lang="ru-RU" smtClean="0"/>
              <a:pPr/>
              <a:t>30.11.2022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658A7-7863-4C35-B8AC-495EBE530C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A7D70-C880-4CB2-BA52-34DC5F4705CF}" type="datetimeFigureOut">
              <a:rPr lang="ru-RU" smtClean="0"/>
              <a:pPr/>
              <a:t>30.11.2022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658A7-7863-4C35-B8AC-495EBE530C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A7D70-C880-4CB2-BA52-34DC5F4705CF}" type="datetimeFigureOut">
              <a:rPr lang="ru-RU" smtClean="0"/>
              <a:pPr/>
              <a:t>30.11.2022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658A7-7863-4C35-B8AC-495EBE530C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A7D70-C880-4CB2-BA52-34DC5F4705CF}" type="datetimeFigureOut">
              <a:rPr lang="ru-RU" smtClean="0"/>
              <a:pPr/>
              <a:t>30.11.2022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658A7-7863-4C35-B8AC-495EBE530C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A7D70-C880-4CB2-BA52-34DC5F4705CF}" type="datetimeFigureOut">
              <a:rPr lang="ru-RU" smtClean="0"/>
              <a:pPr/>
              <a:t>30.11.2022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658A7-7863-4C35-B8AC-495EBE530C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A7D70-C880-4CB2-BA52-34DC5F4705CF}" type="datetimeFigureOut">
              <a:rPr lang="ru-RU" smtClean="0"/>
              <a:pPr/>
              <a:t>30.11.2022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658A7-7863-4C35-B8AC-495EBE530C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A7D70-C880-4CB2-BA52-34DC5F4705CF}" type="datetimeFigureOut">
              <a:rPr lang="ru-RU" smtClean="0"/>
              <a:pPr/>
              <a:t>30.11.2022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658A7-7863-4C35-B8AC-495EBE530C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9A7D70-C880-4CB2-BA52-34DC5F4705CF}" type="datetimeFigureOut">
              <a:rPr lang="ru-RU" smtClean="0"/>
              <a:pPr/>
              <a:t>30.11.2022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B658A7-7863-4C35-B8AC-495EBE530C1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Горизонтальный свиток 1"/>
          <p:cNvSpPr/>
          <p:nvPr/>
        </p:nvSpPr>
        <p:spPr>
          <a:xfrm>
            <a:off x="571472" y="785794"/>
            <a:ext cx="7643866" cy="535785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i="1" dirty="0" smtClean="0"/>
              <a:t>Родительское собрание</a:t>
            </a:r>
          </a:p>
          <a:p>
            <a:pPr algn="ctr"/>
            <a:r>
              <a:rPr lang="ru-RU" sz="3600" b="1" i="1" dirty="0" smtClean="0"/>
              <a:t>«Первые уроки школьной отметки.»</a:t>
            </a:r>
            <a:endParaRPr lang="ru-RU" sz="36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7300153"/>
              </p:ext>
            </p:extLst>
          </p:nvPr>
        </p:nvGraphicFramePr>
        <p:xfrm>
          <a:off x="251520" y="476672"/>
          <a:ext cx="8496945" cy="62303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71396"/>
                <a:gridCol w="1369317"/>
                <a:gridCol w="1141941"/>
                <a:gridCol w="1125098"/>
                <a:gridCol w="1194151"/>
                <a:gridCol w="1197521"/>
                <a:gridCol w="1197521"/>
              </a:tblGrid>
              <a:tr h="4511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</a:rPr>
                        <a:t>ЖиронкинА</a:t>
                      </a:r>
                      <a:r>
                        <a:rPr lang="ru-RU" sz="1600" dirty="0">
                          <a:effectLst/>
                        </a:rPr>
                        <a:t>.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167" marR="3916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167" marR="3916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167" marR="3916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167" marR="3916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167" marR="3916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5/4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167" marR="3916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5/4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167" marR="39167" marT="0" marB="0"/>
                </a:tc>
              </a:tr>
              <a:tr h="4511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Кольцов З.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167" marR="3916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4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167" marR="3916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167" marR="3916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167" marR="3916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167" marR="3916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5/4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167" marR="3916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5/4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167" marR="39167" marT="0" marB="0"/>
                </a:tc>
              </a:tr>
              <a:tr h="4511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Мещеряков М.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167" marR="3916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5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167" marR="3916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167" marR="3916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167" marR="3916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167" marR="3916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5/5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167" marR="3916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4/5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167" marR="39167" marT="0" marB="0"/>
                </a:tc>
              </a:tr>
              <a:tr h="4511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Милосердова Д.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167" marR="3916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5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167" marR="3916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5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167" marR="3916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167" marR="3916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167" marR="3916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4/4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167" marR="3916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5/5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167" marR="39167" marT="0" marB="0"/>
                </a:tc>
              </a:tr>
              <a:tr h="4511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Милосердова А.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167" marR="3916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167" marR="3916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5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167" marR="3916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167" marR="3916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н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167" marR="3916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5/5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167" marR="3916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4/5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167" marR="39167" marT="0" marB="0"/>
                </a:tc>
              </a:tr>
              <a:tr h="4511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Митрофанова А.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167" marR="3916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167" marR="3916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167" marR="3916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167" marR="3916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167" marR="3916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5/-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167" marR="3916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5/4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167" marR="39167" marT="0" marB="0"/>
                </a:tc>
              </a:tr>
              <a:tr h="4511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Муталимова Д.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167" marR="3916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167" marR="3916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167" marR="3916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167" marR="3916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3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167" marR="3916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5/-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167" marR="3916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5/5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167" marR="39167" marT="0" marB="0"/>
                </a:tc>
              </a:tr>
              <a:tr h="4511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Панкин А.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167" marR="3916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167" marR="3916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167" marR="3916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167" marR="3916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4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167" marR="3916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5/4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167" marR="3916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-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167" marR="39167" marT="0" marB="0"/>
                </a:tc>
              </a:tr>
              <a:tr h="4511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Перепелица П.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167" marR="3916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167" marR="3916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167" marR="3916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167" marR="3916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3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167" marR="3916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5/5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167" marR="3916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4/4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167" marR="39167" marT="0" marB="0"/>
                </a:tc>
              </a:tr>
              <a:tr h="4511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Петрова Е.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167" marR="3916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167" marR="3916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167" marR="3916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167" marR="3916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167" marR="3916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4/4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167" marR="3916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5/4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167" marR="39167" marT="0" marB="0"/>
                </a:tc>
              </a:tr>
              <a:tr h="4511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Плужникова Е.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167" marR="3916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167" marR="3916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167" marR="3916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167" marR="3916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167" marR="3916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4/3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167" marR="3916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-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167" marR="39167" marT="0" marB="0"/>
                </a:tc>
              </a:tr>
              <a:tr h="4511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Пономарева В.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167" marR="3916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167" marR="3916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_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167" marR="3916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167" marR="3916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н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167" marR="3916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н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167" marR="3916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4/4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167" marR="39167" marT="0" marB="0"/>
                </a:tc>
              </a:tr>
              <a:tr h="4511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Протопопов В.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167" marR="3916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167" marR="3916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167" marR="3916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167" marR="3916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167" marR="3916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4/3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167" marR="3916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-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167" marR="39167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7317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Рисунок 5"/>
          <p:cNvSpPr>
            <a:spLocks noGrp="1"/>
          </p:cNvSpPr>
          <p:nvPr>
            <p:ph type="pic" idx="1"/>
          </p:nvPr>
        </p:nvSpPr>
        <p:spPr/>
      </p:sp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>
          <a:xfrm>
            <a:off x="251520" y="5805264"/>
            <a:ext cx="8496944" cy="804862"/>
          </a:xfrm>
        </p:spPr>
        <p:txBody>
          <a:bodyPr>
            <a:noAutofit/>
          </a:bodyPr>
          <a:lstStyle/>
          <a:p>
            <a:r>
              <a:rPr lang="ru-RU" sz="2400" b="1" dirty="0"/>
              <a:t>Деление на слоги </a:t>
            </a:r>
            <a:r>
              <a:rPr lang="ru-RU" sz="2400" dirty="0"/>
              <a:t>Жбанов, Кольцов, </a:t>
            </a:r>
            <a:r>
              <a:rPr lang="ru-RU" sz="2400" dirty="0" err="1"/>
              <a:t>Рябова,Петрова</a:t>
            </a:r>
            <a:r>
              <a:rPr lang="ru-RU" sz="2400" dirty="0"/>
              <a:t>, Митрофанова, </a:t>
            </a:r>
            <a:r>
              <a:rPr lang="ru-RU" sz="2400" dirty="0" err="1"/>
              <a:t>Битюцкий</a:t>
            </a:r>
            <a:endParaRPr lang="ru-RU" sz="24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5840206"/>
              </p:ext>
            </p:extLst>
          </p:nvPr>
        </p:nvGraphicFramePr>
        <p:xfrm>
          <a:off x="467544" y="260647"/>
          <a:ext cx="8146732" cy="52232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55437"/>
                <a:gridCol w="1324924"/>
                <a:gridCol w="1104918"/>
                <a:gridCol w="1088622"/>
                <a:gridCol w="1155437"/>
                <a:gridCol w="1158697"/>
                <a:gridCol w="1158697"/>
              </a:tblGrid>
              <a:tr h="6529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</a:rPr>
                        <a:t>Почечуева</a:t>
                      </a:r>
                      <a:r>
                        <a:rPr lang="ru-RU" sz="2000" dirty="0">
                          <a:effectLst/>
                        </a:rPr>
                        <a:t> А.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5/5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5/5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</a:tr>
              <a:tr h="6529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Рябова К.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4/3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3/3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</a:tr>
              <a:tr h="6529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Сергеева Е.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5/4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5/5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</a:tr>
              <a:tr h="6529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Сорокин А.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н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</a:tr>
              <a:tr h="6529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Тетюхин М.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4/4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5/5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</a:tr>
              <a:tr h="6529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Федорова А.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5/-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4/4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</a:tr>
              <a:tr h="6529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Чекмарев А.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н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5/5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</a:tr>
              <a:tr h="6529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Юдин М.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5/-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4/5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058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8748464" cy="63367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857179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>
                <a:solidFill>
                  <a:schemeClr val="bg1"/>
                </a:solidFill>
              </a:rPr>
              <a:t>РУССКИЙ ЯЗЫК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ru-RU" b="1" u="sng" dirty="0" smtClean="0">
                <a:solidFill>
                  <a:schemeClr val="bg1"/>
                </a:solidFill>
              </a:rPr>
              <a:t>Списывание</a:t>
            </a:r>
            <a:endParaRPr lang="ru-RU" dirty="0" smtClean="0">
              <a:solidFill>
                <a:schemeClr val="bg1"/>
              </a:solidFill>
            </a:endParaRPr>
          </a:p>
          <a:p>
            <a:pPr algn="just" eaLnBrk="1" hangingPunct="1">
              <a:defRPr/>
            </a:pPr>
            <a:r>
              <a:rPr lang="ru-RU" b="1" dirty="0" smtClean="0">
                <a:solidFill>
                  <a:srgbClr val="FF0000"/>
                </a:solidFill>
              </a:rPr>
              <a:t>«5»</a:t>
            </a:r>
            <a:r>
              <a:rPr lang="ru-RU" b="1" dirty="0" smtClean="0"/>
              <a:t> - работа выполнена с соблюдением правил каллиграфии, в которой нет исправлений;</a:t>
            </a:r>
          </a:p>
          <a:p>
            <a:pPr eaLnBrk="1" hangingPunct="1">
              <a:defRPr/>
            </a:pPr>
            <a:r>
              <a:rPr lang="ru-RU" b="1" dirty="0" smtClean="0">
                <a:solidFill>
                  <a:srgbClr val="FF0000"/>
                </a:solidFill>
              </a:rPr>
              <a:t>«4»</a:t>
            </a:r>
            <a:r>
              <a:rPr lang="ru-RU" b="1" dirty="0" smtClean="0"/>
              <a:t> - 1-2 исправления или 1 ошибка;</a:t>
            </a:r>
          </a:p>
          <a:p>
            <a:pPr eaLnBrk="1" hangingPunct="1">
              <a:defRPr/>
            </a:pPr>
            <a:r>
              <a:rPr lang="ru-RU" b="1" dirty="0" smtClean="0">
                <a:solidFill>
                  <a:srgbClr val="FF0000"/>
                </a:solidFill>
              </a:rPr>
              <a:t>«3»</a:t>
            </a:r>
            <a:r>
              <a:rPr lang="ru-RU" b="1" dirty="0" smtClean="0"/>
              <a:t> - 2-3 ошибки;</a:t>
            </a:r>
          </a:p>
          <a:p>
            <a:pPr eaLnBrk="1" hangingPunct="1">
              <a:defRPr/>
            </a:pPr>
            <a:r>
              <a:rPr lang="ru-RU" b="1" dirty="0" smtClean="0">
                <a:solidFill>
                  <a:srgbClr val="FF0000"/>
                </a:solidFill>
              </a:rPr>
              <a:t>«2»</a:t>
            </a:r>
            <a:r>
              <a:rPr lang="ru-RU" b="1" dirty="0" smtClean="0"/>
              <a:t> - 4 ошибки и более.</a:t>
            </a:r>
          </a:p>
        </p:txBody>
      </p:sp>
      <p:pic>
        <p:nvPicPr>
          <p:cNvPr id="4" name="Picture 2" descr="SCHOOLDK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0826" y="4071942"/>
            <a:ext cx="2500333" cy="24698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>
                <a:solidFill>
                  <a:schemeClr val="bg1"/>
                </a:solidFill>
              </a:rPr>
              <a:t>РУССКИЙ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bg1"/>
                </a:solidFill>
              </a:rPr>
              <a:t>ЯЗЫК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ru-RU" b="1" u="sng" dirty="0" smtClean="0">
                <a:solidFill>
                  <a:schemeClr val="bg1"/>
                </a:solidFill>
              </a:rPr>
              <a:t>Тестовая  работа</a:t>
            </a:r>
            <a:endParaRPr lang="ru-RU" dirty="0" smtClean="0">
              <a:solidFill>
                <a:schemeClr val="bg1"/>
              </a:solidFill>
            </a:endParaRPr>
          </a:p>
          <a:p>
            <a:pPr eaLnBrk="1" hangingPunct="1">
              <a:defRPr/>
            </a:pPr>
            <a:r>
              <a:rPr lang="ru-RU" b="1" dirty="0" smtClean="0">
                <a:solidFill>
                  <a:srgbClr val="FF0000"/>
                </a:solidFill>
              </a:rPr>
              <a:t>«5»</a:t>
            </a:r>
            <a:r>
              <a:rPr lang="ru-RU" b="1" dirty="0" smtClean="0"/>
              <a:t> - безошибочно выполнены все задания;</a:t>
            </a:r>
          </a:p>
          <a:p>
            <a:pPr eaLnBrk="1" hangingPunct="1">
              <a:defRPr/>
            </a:pPr>
            <a:r>
              <a:rPr lang="ru-RU" b="1" dirty="0" smtClean="0">
                <a:solidFill>
                  <a:srgbClr val="FF0000"/>
                </a:solidFill>
              </a:rPr>
              <a:t>«4»</a:t>
            </a:r>
            <a:r>
              <a:rPr lang="ru-RU" b="1" dirty="0" smtClean="0"/>
              <a:t> - выполнено правильно не менее 3/4 всех заданий;</a:t>
            </a:r>
          </a:p>
          <a:p>
            <a:pPr eaLnBrk="1" hangingPunct="1">
              <a:defRPr/>
            </a:pPr>
            <a:r>
              <a:rPr lang="ru-RU" b="1" dirty="0" smtClean="0">
                <a:solidFill>
                  <a:srgbClr val="FF0000"/>
                </a:solidFill>
              </a:rPr>
              <a:t>«3»</a:t>
            </a:r>
            <a:r>
              <a:rPr lang="ru-RU" b="1" dirty="0" smtClean="0"/>
              <a:t> - выполнено не менее ½ заданий;</a:t>
            </a:r>
          </a:p>
          <a:p>
            <a:pPr eaLnBrk="1" hangingPunct="1">
              <a:defRPr/>
            </a:pPr>
            <a:r>
              <a:rPr lang="ru-RU" b="1" dirty="0" smtClean="0">
                <a:solidFill>
                  <a:srgbClr val="FF0000"/>
                </a:solidFill>
              </a:rPr>
              <a:t>«2»</a:t>
            </a:r>
            <a:r>
              <a:rPr lang="ru-RU" b="1" dirty="0" smtClean="0"/>
              <a:t> - ученик не справился с большинством заданий.</a:t>
            </a:r>
          </a:p>
        </p:txBody>
      </p:sp>
      <p:pic>
        <p:nvPicPr>
          <p:cNvPr id="4" name="Picture 2" descr="SCHOOLDK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15206" y="4500570"/>
            <a:ext cx="2071702" cy="2046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>
                <a:solidFill>
                  <a:srgbClr val="FFFF00"/>
                </a:solidFill>
              </a:rPr>
              <a:t>МАТЕМАТИКА</a:t>
            </a:r>
          </a:p>
        </p:txBody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400" b="1" u="sng" dirty="0" smtClean="0">
                <a:solidFill>
                  <a:srgbClr val="FFFF00"/>
                </a:solidFill>
              </a:rPr>
              <a:t>Комбинированная работа 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400" b="1" u="sng" dirty="0" smtClean="0">
                <a:solidFill>
                  <a:srgbClr val="FFFF00"/>
                </a:solidFill>
              </a:rPr>
              <a:t>(1 задача, примеры и задание другого вида</a:t>
            </a:r>
            <a:r>
              <a:rPr lang="ru-RU" sz="2400" b="1" u="sng" dirty="0" smtClean="0"/>
              <a:t>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b="1" dirty="0" smtClean="0">
                <a:solidFill>
                  <a:srgbClr val="FF0000"/>
                </a:solidFill>
              </a:rPr>
              <a:t>«5» </a:t>
            </a:r>
            <a:r>
              <a:rPr lang="ru-RU" sz="2400" b="1" dirty="0" smtClean="0"/>
              <a:t>- вся работа выполнена безошибочно и нет исправлений;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b="1" dirty="0" smtClean="0">
                <a:solidFill>
                  <a:srgbClr val="FF0000"/>
                </a:solidFill>
              </a:rPr>
              <a:t>«4»</a:t>
            </a:r>
            <a:r>
              <a:rPr lang="ru-RU" sz="2400" b="1" dirty="0" smtClean="0"/>
              <a:t> - допущены 1-2 вычислительные ошибки;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b="1" dirty="0" smtClean="0">
                <a:solidFill>
                  <a:srgbClr val="FF0000"/>
                </a:solidFill>
              </a:rPr>
              <a:t>«3»</a:t>
            </a:r>
            <a:r>
              <a:rPr lang="ru-RU" sz="2400" b="1" dirty="0" smtClean="0"/>
              <a:t> - допущены ошибки в ходе решения задачи при правильном выполнении всех заданий </a:t>
            </a:r>
            <a:r>
              <a:rPr lang="ru-RU" sz="2400" b="1" i="1" dirty="0" smtClean="0"/>
              <a:t>или</a:t>
            </a:r>
            <a:r>
              <a:rPr lang="ru-RU" sz="2400" b="1" dirty="0" smtClean="0"/>
              <a:t> допущены 3-4 вычислительные ошибки;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b="1" dirty="0" smtClean="0">
                <a:solidFill>
                  <a:srgbClr val="FF0000"/>
                </a:solidFill>
              </a:rPr>
              <a:t>«2»</a:t>
            </a:r>
            <a:r>
              <a:rPr lang="ru-RU" sz="2400" b="1" dirty="0" smtClean="0"/>
              <a:t> - допущена ошибка в ходе решения задачи и хотя бы одна вычислительная ошибка </a:t>
            </a:r>
            <a:r>
              <a:rPr lang="ru-RU" sz="2400" b="1" i="1" dirty="0" smtClean="0"/>
              <a:t>или</a:t>
            </a:r>
            <a:r>
              <a:rPr lang="ru-RU" sz="2400" b="1" dirty="0" smtClean="0"/>
              <a:t> при решении задач и примеров допущено более 5 вычислительных ошибок.</a:t>
            </a:r>
          </a:p>
        </p:txBody>
      </p:sp>
      <p:pic>
        <p:nvPicPr>
          <p:cNvPr id="4" name="Picture 5" descr="GEOMETR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8148" y="214290"/>
            <a:ext cx="1096577" cy="1993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/>
          <a:lstStyle/>
          <a:p>
            <a:r>
              <a:rPr lang="ru-RU" dirty="0"/>
              <a:t>Математика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01782"/>
              </p:ext>
            </p:extLst>
          </p:nvPr>
        </p:nvGraphicFramePr>
        <p:xfrm>
          <a:off x="457200" y="1052735"/>
          <a:ext cx="8229601" cy="58255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61176"/>
                <a:gridCol w="1560332"/>
                <a:gridCol w="301203"/>
                <a:gridCol w="311079"/>
                <a:gridCol w="314371"/>
                <a:gridCol w="375270"/>
                <a:gridCol w="1282172"/>
                <a:gridCol w="1361176"/>
                <a:gridCol w="1362822"/>
              </a:tblGrid>
              <a:tr h="9709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Входной контроль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Таблица умножения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Контрольная </a:t>
                      </a:r>
                      <a:endParaRPr lang="ru-RU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работа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Самостоятельная задачи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Самостоятельная </a:t>
                      </a:r>
                      <a:r>
                        <a:rPr lang="ru-RU" sz="1800" dirty="0" err="1">
                          <a:effectLst/>
                        </a:rPr>
                        <a:t>таблицв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4728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Акаемова Д.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r>
                        <a:rPr lang="ru-RU" sz="2000" dirty="0" smtClean="0">
                          <a:effectLst/>
                        </a:rPr>
                        <a:t>5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5   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4728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Битюцкий А.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r>
                        <a:rPr lang="ru-RU" sz="2000" dirty="0" smtClean="0">
                          <a:effectLst/>
                        </a:rPr>
                        <a:t>4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4728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БузыгинаА.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r>
                        <a:rPr lang="ru-RU" sz="2000" dirty="0" smtClean="0">
                          <a:effectLst/>
                        </a:rPr>
                        <a:t>5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4728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Доровских Н.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r>
                        <a:rPr lang="ru-RU" sz="2000" dirty="0" smtClean="0">
                          <a:effectLst/>
                        </a:rPr>
                        <a:t>5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5-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236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Данилов А.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236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Еремина Е.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r>
                        <a:rPr lang="ru-RU" sz="2000" dirty="0" smtClean="0">
                          <a:effectLst/>
                        </a:rPr>
                        <a:t>5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4728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Ефимова У.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r>
                        <a:rPr lang="ru-RU" sz="2000" dirty="0" smtClean="0">
                          <a:effectLst/>
                        </a:rPr>
                        <a:t>4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236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Жбанов А.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r>
                        <a:rPr lang="ru-RU" sz="2000" dirty="0" smtClean="0">
                          <a:effectLst/>
                        </a:rPr>
                        <a:t>5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4728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Желнова Ю.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r>
                        <a:rPr lang="ru-RU" sz="2000" dirty="0" smtClean="0">
                          <a:effectLst/>
                        </a:rPr>
                        <a:t>4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4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2008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5165494"/>
              </p:ext>
            </p:extLst>
          </p:nvPr>
        </p:nvGraphicFramePr>
        <p:xfrm>
          <a:off x="251520" y="260647"/>
          <a:ext cx="8784976" cy="631357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15557"/>
                <a:gridCol w="1558985"/>
                <a:gridCol w="296010"/>
                <a:gridCol w="100823"/>
                <a:gridCol w="305089"/>
                <a:gridCol w="319821"/>
                <a:gridCol w="374946"/>
                <a:gridCol w="1281065"/>
                <a:gridCol w="1360000"/>
                <a:gridCol w="1272680"/>
              </a:tblGrid>
              <a:tr h="6729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</a:rPr>
                        <a:t>ЖиронкинА</a:t>
                      </a:r>
                      <a:r>
                        <a:rPr lang="ru-RU" sz="2000" dirty="0">
                          <a:effectLst/>
                        </a:rPr>
                        <a:t>.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r>
                        <a:rPr lang="ru-RU" sz="2000" dirty="0" smtClean="0">
                          <a:effectLst/>
                        </a:rPr>
                        <a:t>4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5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5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5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5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5-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</a:tr>
              <a:tr h="3715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Кольцов З.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r>
                        <a:rPr lang="ru-RU" sz="2000" dirty="0" smtClean="0">
                          <a:effectLst/>
                        </a:rPr>
                        <a:t>4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3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4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3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3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3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</a:tr>
              <a:tr h="3955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Мещеряков М.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r>
                        <a:rPr lang="ru-RU" sz="2000" dirty="0" smtClean="0">
                          <a:effectLst/>
                        </a:rPr>
                        <a:t>5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5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5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5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5-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5-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</a:tr>
              <a:tr h="7431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</a:rPr>
                        <a:t>Милосердова</a:t>
                      </a:r>
                      <a:r>
                        <a:rPr lang="ru-RU" sz="2000" dirty="0">
                          <a:effectLst/>
                        </a:rPr>
                        <a:t> Д.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4</a:t>
                      </a: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5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5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4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4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5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</a:tr>
              <a:tr h="7431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</a:rPr>
                        <a:t>Милосердова</a:t>
                      </a:r>
                      <a:r>
                        <a:rPr lang="ru-RU" sz="2000" dirty="0">
                          <a:effectLst/>
                        </a:rPr>
                        <a:t> 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r>
                        <a:rPr lang="ru-RU" sz="2000" dirty="0" smtClean="0">
                          <a:effectLst/>
                        </a:rPr>
                        <a:t>5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5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3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-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4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3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</a:tr>
              <a:tr h="3964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Митрофанова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r>
                        <a:rPr lang="ru-RU" sz="2000" dirty="0" smtClean="0">
                          <a:effectLst/>
                        </a:rPr>
                        <a:t>5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5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4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5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5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4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</a:tr>
              <a:tr h="6729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Муталимова Д.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r>
                        <a:rPr lang="ru-RU" sz="2000" dirty="0" smtClean="0">
                          <a:effectLst/>
                        </a:rPr>
                        <a:t>4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5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5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4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3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3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</a:tr>
              <a:tr h="3715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Панкин А.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r>
                        <a:rPr lang="ru-RU" sz="2000" dirty="0" smtClean="0">
                          <a:effectLst/>
                        </a:rPr>
                        <a:t>3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5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5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3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4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4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</a:tr>
              <a:tr h="4809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Перепелица П.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r>
                        <a:rPr lang="ru-RU" sz="2000" dirty="0" smtClean="0">
                          <a:effectLst/>
                        </a:rPr>
                        <a:t>4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4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5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4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5-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4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</a:tr>
              <a:tr h="3715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Петрова Е.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r>
                        <a:rPr lang="ru-RU" sz="2000" dirty="0" smtClean="0">
                          <a:effectLst/>
                        </a:rPr>
                        <a:t>4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5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4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4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4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3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</a:tr>
              <a:tr h="4204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</a:rPr>
                        <a:t>Плужникова</a:t>
                      </a:r>
                      <a:r>
                        <a:rPr lang="ru-RU" sz="2000" dirty="0">
                          <a:effectLst/>
                        </a:rPr>
                        <a:t> </a:t>
                      </a:r>
                      <a:r>
                        <a:rPr lang="ru-RU" sz="2000" dirty="0" smtClean="0">
                          <a:effectLst/>
                        </a:rPr>
                        <a:t>Е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r>
                        <a:rPr lang="ru-RU" sz="2000" dirty="0" smtClean="0">
                          <a:effectLst/>
                        </a:rPr>
                        <a:t>4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3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4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4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4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2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</a:tr>
              <a:tr h="6729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Пономарева В.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r>
                        <a:rPr lang="ru-RU" sz="2000" dirty="0" smtClean="0">
                          <a:effectLst/>
                        </a:rPr>
                        <a:t>3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4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-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3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3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2706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7198250"/>
              </p:ext>
            </p:extLst>
          </p:nvPr>
        </p:nvGraphicFramePr>
        <p:xfrm>
          <a:off x="22237" y="1268760"/>
          <a:ext cx="8798234" cy="4876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55228"/>
                <a:gridCol w="1668144"/>
                <a:gridCol w="316737"/>
                <a:gridCol w="337852"/>
                <a:gridCol w="336093"/>
                <a:gridCol w="401200"/>
                <a:gridCol w="1370765"/>
                <a:gridCol w="1455228"/>
                <a:gridCol w="1456987"/>
              </a:tblGrid>
              <a:tr h="5486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Протопопов В.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r>
                        <a:rPr lang="ru-RU" sz="2000" dirty="0" smtClean="0">
                          <a:effectLst/>
                        </a:rPr>
                        <a:t>5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5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5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5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5-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4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486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</a:rPr>
                        <a:t>Почечуева</a:t>
                      </a:r>
                      <a:r>
                        <a:rPr lang="ru-RU" sz="2000" dirty="0">
                          <a:effectLst/>
                        </a:rPr>
                        <a:t> А.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r>
                        <a:rPr lang="ru-RU" sz="2000" dirty="0" smtClean="0">
                          <a:effectLst/>
                        </a:rPr>
                        <a:t>5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4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4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5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н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н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743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Рябова К.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r>
                        <a:rPr lang="ru-RU" sz="2000" dirty="0" smtClean="0">
                          <a:effectLst/>
                        </a:rPr>
                        <a:t>4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3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4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3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743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Сергеева Е.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r>
                        <a:rPr lang="ru-RU" sz="2000" dirty="0" smtClean="0">
                          <a:effectLst/>
                        </a:rPr>
                        <a:t>5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5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5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5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5-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3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743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Сорокин А.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r>
                        <a:rPr lang="ru-RU" sz="2000" dirty="0" smtClean="0">
                          <a:effectLst/>
                        </a:rPr>
                        <a:t>4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3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4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743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Тетюхин М.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r>
                        <a:rPr lang="ru-RU" sz="2000" dirty="0" smtClean="0">
                          <a:effectLst/>
                        </a:rPr>
                        <a:t>5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4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4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5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4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5-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486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Федорова А.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r>
                        <a:rPr lang="ru-RU" sz="2000" dirty="0" smtClean="0">
                          <a:effectLst/>
                        </a:rPr>
                        <a:t>5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5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5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5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4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5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743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Чекмарев А.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r>
                        <a:rPr lang="ru-RU" sz="2000" dirty="0" smtClean="0">
                          <a:effectLst/>
                        </a:rPr>
                        <a:t>5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4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5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н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н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743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Юдин М.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r>
                        <a:rPr lang="ru-RU" sz="2000" dirty="0" smtClean="0">
                          <a:effectLst/>
                        </a:rPr>
                        <a:t>4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5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4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5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4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4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7100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 для обсуждения.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467544" y="1844824"/>
            <a:ext cx="4038600" cy="4525963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1. </a:t>
            </a:r>
            <a:r>
              <a:rPr lang="ru-RU" u="sng" dirty="0" smtClean="0"/>
              <a:t>Урок внеклассного чтения.</a:t>
            </a:r>
          </a:p>
          <a:p>
            <a:r>
              <a:rPr lang="ru-RU" dirty="0" smtClean="0"/>
              <a:t>2 </a:t>
            </a:r>
            <a:r>
              <a:rPr lang="ru-RU" u="sng" dirty="0" smtClean="0"/>
              <a:t>Новая форма ведения  читательского дневника</a:t>
            </a:r>
            <a:r>
              <a:rPr lang="ru-RU" dirty="0" smtClean="0"/>
              <a:t>.</a:t>
            </a:r>
          </a:p>
          <a:p>
            <a:r>
              <a:rPr lang="ru-RU" u="sng" dirty="0" smtClean="0"/>
              <a:t>3.Учи.ру не занимаются</a:t>
            </a:r>
          </a:p>
          <a:p>
            <a:r>
              <a:rPr lang="ru-RU" dirty="0" err="1" smtClean="0"/>
              <a:t>ПротопоповВ</a:t>
            </a:r>
            <a:r>
              <a:rPr lang="ru-RU" dirty="0" smtClean="0"/>
              <a:t>.,</a:t>
            </a:r>
            <a:r>
              <a:rPr lang="ru-RU" dirty="0" err="1" smtClean="0"/>
              <a:t>ФедороваА</a:t>
            </a:r>
            <a:r>
              <a:rPr lang="ru-RU" dirty="0" smtClean="0"/>
              <a:t>.,</a:t>
            </a:r>
            <a:r>
              <a:rPr lang="ru-RU" dirty="0" err="1" smtClean="0"/>
              <a:t>КольцовЗ</a:t>
            </a:r>
            <a:r>
              <a:rPr lang="ru-RU" dirty="0" smtClean="0"/>
              <a:t>., </a:t>
            </a:r>
            <a:r>
              <a:rPr lang="ru-RU" dirty="0" err="1" smtClean="0"/>
              <a:t>БитюцкийА</a:t>
            </a:r>
            <a:r>
              <a:rPr lang="ru-RU" dirty="0" smtClean="0"/>
              <a:t>., </a:t>
            </a:r>
            <a:r>
              <a:rPr lang="ru-RU" dirty="0" err="1" smtClean="0"/>
              <a:t>ПономареваВ</a:t>
            </a:r>
            <a:r>
              <a:rPr lang="ru-RU" dirty="0" smtClean="0"/>
              <a:t>.,</a:t>
            </a:r>
            <a:r>
              <a:rPr lang="ru-RU" dirty="0" err="1" smtClean="0"/>
              <a:t>Милосердова</a:t>
            </a:r>
            <a:r>
              <a:rPr lang="ru-RU" dirty="0" smtClean="0"/>
              <a:t> </a:t>
            </a:r>
            <a:r>
              <a:rPr lang="ru-RU" dirty="0" err="1"/>
              <a:t>А</a:t>
            </a:r>
            <a:r>
              <a:rPr lang="ru-RU" dirty="0" err="1" smtClean="0"/>
              <a:t>,Тетюхин</a:t>
            </a:r>
            <a:r>
              <a:rPr lang="ru-RU" dirty="0" smtClean="0"/>
              <a:t> М, </a:t>
            </a:r>
            <a:r>
              <a:rPr lang="ru-RU" dirty="0" err="1" smtClean="0"/>
              <a:t>Плужникова</a:t>
            </a:r>
            <a:r>
              <a:rPr lang="ru-RU" dirty="0" smtClean="0"/>
              <a:t> Е, </a:t>
            </a:r>
            <a:r>
              <a:rPr lang="ru-RU" dirty="0" err="1" smtClean="0"/>
              <a:t>Почечуева</a:t>
            </a:r>
            <a:r>
              <a:rPr lang="ru-RU" dirty="0" smtClean="0"/>
              <a:t> А Перепелица П.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4.Новый год  26 января 11.30-12.30. (Дед Мороз и Снегурочка?)</a:t>
            </a:r>
          </a:p>
          <a:p>
            <a:r>
              <a:rPr lang="ru-RU" dirty="0" smtClean="0"/>
              <a:t>5. Украшение рекреации к Новому году</a:t>
            </a:r>
          </a:p>
          <a:p>
            <a:r>
              <a:rPr lang="ru-RU" dirty="0" smtClean="0"/>
              <a:t>6.Переезд в 3 корпус</a:t>
            </a:r>
          </a:p>
          <a:p>
            <a:r>
              <a:rPr lang="ru-RU" dirty="0" smtClean="0"/>
              <a:t>7.Купить для класса бумагу 2пачки</a:t>
            </a:r>
          </a:p>
          <a:p>
            <a:pPr marL="0" indent="0">
              <a:buNone/>
            </a:pPr>
            <a:r>
              <a:rPr lang="ru-RU" dirty="0" smtClean="0"/>
              <a:t>8. Отклонение </a:t>
            </a:r>
            <a:r>
              <a:rPr lang="ru-RU" b="1" dirty="0" smtClean="0"/>
              <a:t>от нормы поведения у….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41472735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9836073"/>
              </p:ext>
            </p:extLst>
          </p:nvPr>
        </p:nvGraphicFramePr>
        <p:xfrm>
          <a:off x="467544" y="188640"/>
          <a:ext cx="8229600" cy="601082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867400"/>
                <a:gridCol w="3391416"/>
                <a:gridCol w="3970784"/>
              </a:tblGrid>
              <a:tr h="9247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На конец I полугодия на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На конец II полугодия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623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На 2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менее 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</a:rPr>
                        <a:t>40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слов в минуту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  </a:t>
                      </a:r>
                      <a:r>
                        <a:rPr lang="ru-RU" sz="1800" dirty="0" smtClean="0">
                          <a:effectLst/>
                        </a:rPr>
                        <a:t>50 </a:t>
                      </a:r>
                      <a:r>
                        <a:rPr lang="ru-RU" sz="1800" dirty="0">
                          <a:effectLst/>
                        </a:rPr>
                        <a:t>слов в минуту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623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на 3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tx1"/>
                          </a:solidFill>
                          <a:effectLst/>
                        </a:rPr>
                        <a:t>40-48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50-58 слов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623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на 4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</a:rPr>
                        <a:t>49-54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слова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59-64</a:t>
                      </a:r>
                      <a:r>
                        <a:rPr lang="ru-RU" sz="1800" baseline="0" dirty="0" smtClean="0">
                          <a:effectLst/>
                        </a:rPr>
                        <a:t> </a:t>
                      </a:r>
                      <a:r>
                        <a:rPr lang="ru-RU" sz="1800" dirty="0" smtClean="0">
                          <a:effectLst/>
                        </a:rPr>
                        <a:t>слова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247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на 5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</a:rPr>
                        <a:t>55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слов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65</a:t>
                      </a:r>
                      <a:r>
                        <a:rPr lang="ru-RU" sz="1800" baseline="0" dirty="0" smtClean="0">
                          <a:effectLst/>
                        </a:rPr>
                        <a:t>  </a:t>
                      </a:r>
                      <a:r>
                        <a:rPr lang="ru-RU" sz="1800" dirty="0" smtClean="0">
                          <a:effectLst/>
                        </a:rPr>
                        <a:t>слов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742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Чтение осознанное, правильное, целыми словами. Соблюдение логических ударений. Слова сложной слоговой структуры допустимо прочитывать по слогам.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Чтение осознанное, правильное, целыми словами. С соблюдение логических ударений, пауз и интонаций. Слоговое чтение нежелательно.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4461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2656"/>
            <a:ext cx="9144000" cy="6525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793414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Техника чтения 2б (начало года)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3593151"/>
              </p:ext>
            </p:extLst>
          </p:nvPr>
        </p:nvGraphicFramePr>
        <p:xfrm>
          <a:off x="755577" y="964033"/>
          <a:ext cx="4104455" cy="5212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98773"/>
                <a:gridCol w="2405682"/>
              </a:tblGrid>
              <a:tr h="7144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         Вид работы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Оценка 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716" marR="2571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Техника чтения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716" marR="25716" marT="0" marB="0"/>
                </a:tc>
              </a:tr>
              <a:tr h="1190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</a:rPr>
                        <a:t>Акаемова</a:t>
                      </a:r>
                      <a:r>
                        <a:rPr lang="ru-RU" sz="1800" dirty="0">
                          <a:effectLst/>
                        </a:rPr>
                        <a:t> Д.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716" marR="2571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72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716" marR="25716" marT="0" marB="0"/>
                </a:tc>
              </a:tr>
              <a:tr h="2381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</a:rPr>
                        <a:t>Битюцкий</a:t>
                      </a:r>
                      <a:r>
                        <a:rPr lang="ru-RU" sz="1800" dirty="0">
                          <a:effectLst/>
                        </a:rPr>
                        <a:t> А.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716" marR="2571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58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716" marR="25716" marT="0" marB="0"/>
                </a:tc>
              </a:tr>
              <a:tr h="1190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</a:rPr>
                        <a:t>БузыгинаА</a:t>
                      </a:r>
                      <a:r>
                        <a:rPr lang="ru-RU" sz="1800" dirty="0">
                          <a:effectLst/>
                        </a:rPr>
                        <a:t>.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716" marR="2571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72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716" marR="25716" marT="0" marB="0"/>
                </a:tc>
              </a:tr>
              <a:tr h="2381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</a:rPr>
                        <a:t>Доровских</a:t>
                      </a:r>
                      <a:r>
                        <a:rPr lang="ru-RU" sz="1800" dirty="0">
                          <a:effectLst/>
                        </a:rPr>
                        <a:t> Н.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716" marR="2571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85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716" marR="25716" marT="0" marB="0"/>
                </a:tc>
              </a:tr>
              <a:tr h="15524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Данилов А.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716" marR="2571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65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716" marR="25716" marT="0" marB="0"/>
                </a:tc>
              </a:tr>
              <a:tr h="1190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Еремина Е.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716" marR="2571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90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716" marR="25716" marT="0" marB="0"/>
                </a:tc>
              </a:tr>
              <a:tr h="1190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Ефимова У.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716" marR="2571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48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716" marR="25716" marT="0" marB="0"/>
                </a:tc>
              </a:tr>
              <a:tr h="1190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Жбанов А.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716" marR="2571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46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716" marR="25716" marT="0" marB="0"/>
                </a:tc>
              </a:tr>
              <a:tr h="1190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</a:rPr>
                        <a:t>Желнова</a:t>
                      </a:r>
                      <a:r>
                        <a:rPr lang="ru-RU" sz="1800" dirty="0">
                          <a:effectLst/>
                        </a:rPr>
                        <a:t> Ю.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716" marR="2571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49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716" marR="25716" marT="0" marB="0"/>
                </a:tc>
              </a:tr>
              <a:tr h="2381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</a:rPr>
                        <a:t>ЖиронкинА</a:t>
                      </a:r>
                      <a:r>
                        <a:rPr lang="ru-RU" sz="1800" dirty="0">
                          <a:effectLst/>
                        </a:rPr>
                        <a:t>.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716" marR="2571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82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716" marR="25716" marT="0" marB="0"/>
                </a:tc>
              </a:tr>
              <a:tr h="1190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Кольцов З.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716" marR="2571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63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716" marR="25716" marT="0" marB="0"/>
                </a:tc>
              </a:tr>
              <a:tr h="2381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Мещеряков М.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716" marR="2571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72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716" marR="25716" marT="0" marB="0"/>
                </a:tc>
              </a:tr>
              <a:tr h="2381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</a:rPr>
                        <a:t>Милосердова</a:t>
                      </a:r>
                      <a:r>
                        <a:rPr lang="ru-RU" sz="1800" dirty="0">
                          <a:effectLst/>
                        </a:rPr>
                        <a:t> Д.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716" marR="2571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48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716" marR="25716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8586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Техника чтения 2б (начало года)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4651525"/>
              </p:ext>
            </p:extLst>
          </p:nvPr>
        </p:nvGraphicFramePr>
        <p:xfrm>
          <a:off x="827583" y="964033"/>
          <a:ext cx="4032448" cy="5212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26766"/>
                <a:gridCol w="2405682"/>
              </a:tblGrid>
              <a:tr h="7144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         Вид работы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Оценка 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716" marR="2571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Техника чтения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716" marR="25716" marT="0" marB="0"/>
                </a:tc>
              </a:tr>
              <a:tr h="1190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Панкин А.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65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190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Перепелица П.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78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381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Петрова Е.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40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190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Плужникова Е.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61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381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Пономарева В.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65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5524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Протопопов В.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59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190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Почечуева А.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89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190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Рябова К.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55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190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Сергеева Е.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77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190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Сорокин А.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47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381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Тетюхин М.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74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190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Федорова А.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80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381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Чекмарев А.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82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381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Юдин М.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87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2207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Пересказ 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1305342"/>
            <a:ext cx="770485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/>
              <a:t>Оценка </a:t>
            </a:r>
            <a:r>
              <a:rPr lang="ru-RU" sz="2400" b="1" dirty="0"/>
              <a:t>"5"</a:t>
            </a:r>
            <a:r>
              <a:rPr lang="ru-RU" sz="2400" dirty="0"/>
              <a:t> - пересказывает содержание прочитанного самостоятельно, последовательно, не упуская главного (подробно или кратко, или по плану), правильно отвечает на вопрос, умеет подкрепить ответ на вопрос чтением соответствующих отрывков.</a:t>
            </a:r>
          </a:p>
          <a:p>
            <a:pPr algn="just"/>
            <a:r>
              <a:rPr lang="ru-RU" sz="2400" dirty="0"/>
              <a:t> </a:t>
            </a:r>
            <a:r>
              <a:rPr lang="ru-RU" sz="2400" b="1" dirty="0"/>
              <a:t>Оценка "4" </a:t>
            </a:r>
            <a:r>
              <a:rPr lang="ru-RU" sz="2400" dirty="0"/>
              <a:t>-допускает 1-2 ошибки, неточности, сам исправляет их </a:t>
            </a:r>
          </a:p>
          <a:p>
            <a:pPr algn="just"/>
            <a:r>
              <a:rPr lang="ru-RU" sz="2400" b="1" dirty="0"/>
              <a:t>Оценка "3" - </a:t>
            </a:r>
            <a:r>
              <a:rPr lang="ru-RU" sz="2400" dirty="0"/>
              <a:t>пересказывает при помощи наводящих вопросов учителя, не умеет последовательно передать содержание прочитанного, допускает речевые ошибки.</a:t>
            </a:r>
          </a:p>
        </p:txBody>
      </p:sp>
    </p:spTree>
    <p:extLst>
      <p:ext uri="{BB962C8B-B14F-4D97-AF65-F5344CB8AC3E}">
        <p14:creationId xmlns:p14="http://schemas.microsoft.com/office/powerpoint/2010/main" val="156123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1166843"/>
            <a:ext cx="7560840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•	</a:t>
            </a:r>
            <a:r>
              <a:rPr lang="ru-RU" sz="3200" b="1" dirty="0"/>
              <a:t>Виды контроля   </a:t>
            </a:r>
            <a:endParaRPr lang="ru-RU" sz="3200" dirty="0"/>
          </a:p>
          <a:p>
            <a:pPr algn="just"/>
            <a:r>
              <a:rPr lang="ru-RU" sz="2400" b="1" dirty="0"/>
              <a:t>Текущий контроль  </a:t>
            </a:r>
          </a:p>
          <a:p>
            <a:pPr algn="just"/>
            <a:r>
              <a:rPr lang="ru-RU" sz="2400" b="1" i="1" u="sng" dirty="0"/>
              <a:t>Цель</a:t>
            </a:r>
            <a:r>
              <a:rPr lang="ru-RU" sz="2400" b="1" i="1" dirty="0"/>
              <a:t>:</a:t>
            </a:r>
            <a:r>
              <a:rPr lang="ru-RU" sz="2400" dirty="0"/>
              <a:t>  анализ хода формирования знаний и умений учащихся.</a:t>
            </a:r>
          </a:p>
          <a:p>
            <a:pPr algn="just"/>
            <a:r>
              <a:rPr lang="ru-RU" sz="2400" b="1" dirty="0"/>
              <a:t>Тематический контроль</a:t>
            </a:r>
          </a:p>
          <a:p>
            <a:pPr algn="just"/>
            <a:r>
              <a:rPr lang="ru-RU" sz="2400" b="1" i="1" u="sng" dirty="0"/>
              <a:t>Цель:</a:t>
            </a:r>
            <a:r>
              <a:rPr lang="ru-RU" sz="2400" dirty="0"/>
              <a:t> своевременное выявление причин </a:t>
            </a:r>
            <a:r>
              <a:rPr lang="ru-RU" sz="2400" dirty="0" err="1"/>
              <a:t>неусвоения</a:t>
            </a:r>
            <a:r>
              <a:rPr lang="ru-RU" sz="2400" dirty="0"/>
              <a:t> учебного материала и принятие необходимых мер к устранению этих недостатков.</a:t>
            </a:r>
          </a:p>
          <a:p>
            <a:pPr algn="just"/>
            <a:r>
              <a:rPr lang="ru-RU" sz="2400" b="1" dirty="0"/>
              <a:t>Итоговый контроль</a:t>
            </a:r>
          </a:p>
          <a:p>
            <a:pPr algn="just"/>
            <a:r>
              <a:rPr lang="ru-RU" sz="2400" b="1" i="1" u="sng" dirty="0"/>
              <a:t>Цель:</a:t>
            </a:r>
            <a:r>
              <a:rPr lang="ru-RU" sz="2400" dirty="0"/>
              <a:t> выявление у детей уровня знания теории (правил) и практического применения с элементами самоконтроля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911699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РУССКИЙ ЯЗЫК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1600200"/>
            <a:ext cx="8715436" cy="4525963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ru-RU" sz="3600" b="1" u="sng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Диктант</a:t>
            </a:r>
            <a:endParaRPr lang="ru-RU" sz="3600" u="sng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  <a:p>
            <a:r>
              <a:rPr lang="ru-RU" b="1" dirty="0">
                <a:solidFill>
                  <a:srgbClr val="FF0000"/>
                </a:solidFill>
              </a:rPr>
              <a:t>«5»</a:t>
            </a:r>
            <a:r>
              <a:rPr lang="ru-RU" dirty="0"/>
              <a:t> </a:t>
            </a:r>
            <a:r>
              <a:rPr lang="ru-RU" b="1" dirty="0"/>
              <a:t>- нет ошибок</a:t>
            </a:r>
            <a:r>
              <a:rPr lang="ru-RU" b="1" dirty="0" smtClean="0"/>
              <a:t>; работа выполнена аккуратно, каллиграфическим почерком;</a:t>
            </a:r>
            <a:endParaRPr lang="ru-RU" b="1" dirty="0"/>
          </a:p>
          <a:p>
            <a:r>
              <a:rPr lang="ru-RU" b="1" dirty="0">
                <a:solidFill>
                  <a:srgbClr val="FF0000"/>
                </a:solidFill>
              </a:rPr>
              <a:t>«4»</a:t>
            </a:r>
            <a:r>
              <a:rPr lang="ru-RU" dirty="0"/>
              <a:t> </a:t>
            </a:r>
            <a:r>
              <a:rPr lang="ru-RU" b="1" dirty="0"/>
              <a:t>- не более 2-х ошибок;</a:t>
            </a:r>
          </a:p>
          <a:p>
            <a:r>
              <a:rPr lang="ru-RU" b="1" dirty="0">
                <a:solidFill>
                  <a:srgbClr val="FF0000"/>
                </a:solidFill>
              </a:rPr>
              <a:t>«3»</a:t>
            </a:r>
            <a:r>
              <a:rPr lang="ru-RU" dirty="0"/>
              <a:t> - </a:t>
            </a:r>
            <a:r>
              <a:rPr lang="ru-RU" b="1" dirty="0"/>
              <a:t>не более 4-х ошибок;</a:t>
            </a:r>
          </a:p>
          <a:p>
            <a:r>
              <a:rPr lang="ru-RU" b="1" dirty="0">
                <a:solidFill>
                  <a:srgbClr val="FF0000"/>
                </a:solidFill>
              </a:rPr>
              <a:t>«2»</a:t>
            </a:r>
            <a:r>
              <a:rPr lang="ru-RU" dirty="0"/>
              <a:t> </a:t>
            </a:r>
            <a:r>
              <a:rPr lang="ru-RU" b="1" dirty="0"/>
              <a:t>- 5 и более ошибок.</a:t>
            </a:r>
          </a:p>
        </p:txBody>
      </p:sp>
      <p:pic>
        <p:nvPicPr>
          <p:cNvPr id="4" name="Picture 2" descr="SCHOOLDK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0826" y="4071942"/>
            <a:ext cx="2500333" cy="24698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>
                <a:solidFill>
                  <a:schemeClr val="bg1"/>
                </a:solidFill>
              </a:rPr>
              <a:t>РУССКИЙ ЯЗЫК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ru-RU" b="1" u="sng" dirty="0" smtClean="0">
                <a:solidFill>
                  <a:schemeClr val="bg1"/>
                </a:solidFill>
              </a:rPr>
              <a:t>Орфографическое задание</a:t>
            </a:r>
            <a:endParaRPr lang="ru-RU" dirty="0" smtClean="0">
              <a:solidFill>
                <a:schemeClr val="bg1"/>
              </a:solidFill>
            </a:endParaRPr>
          </a:p>
          <a:p>
            <a:pPr algn="just" eaLnBrk="1" hangingPunct="1">
              <a:defRPr/>
            </a:pPr>
            <a:r>
              <a:rPr lang="ru-RU" b="1" dirty="0" smtClean="0">
                <a:solidFill>
                  <a:srgbClr val="FF0000"/>
                </a:solidFill>
              </a:rPr>
              <a:t>«5»</a:t>
            </a:r>
            <a:r>
              <a:rPr lang="ru-RU" b="1" dirty="0" smtClean="0"/>
              <a:t> - задание выполнено без ошибок; чисто и аккуратно, без исправлений;</a:t>
            </a:r>
          </a:p>
          <a:p>
            <a:pPr algn="just" eaLnBrk="1" hangingPunct="1">
              <a:defRPr/>
            </a:pPr>
            <a:r>
              <a:rPr lang="ru-RU" b="1" dirty="0" smtClean="0">
                <a:solidFill>
                  <a:srgbClr val="FF0000"/>
                </a:solidFill>
              </a:rPr>
              <a:t>«4»</a:t>
            </a:r>
            <a:r>
              <a:rPr lang="ru-RU" b="1" dirty="0" smtClean="0"/>
              <a:t> - задание выполнено полностью, 1 ошибка, или 1 исправление</a:t>
            </a:r>
          </a:p>
          <a:p>
            <a:pPr algn="just" eaLnBrk="1" hangingPunct="1">
              <a:defRPr/>
            </a:pPr>
            <a:r>
              <a:rPr lang="ru-RU" b="1" dirty="0" smtClean="0">
                <a:solidFill>
                  <a:srgbClr val="FF0000"/>
                </a:solidFill>
              </a:rPr>
              <a:t>«3»</a:t>
            </a:r>
            <a:r>
              <a:rPr lang="ru-RU" b="1" dirty="0" smtClean="0"/>
              <a:t> - не полостью выполнено задание или полностью выполнено, но 2 ошибки.</a:t>
            </a:r>
          </a:p>
          <a:p>
            <a:pPr algn="just" eaLnBrk="1" hangingPunct="1">
              <a:defRPr/>
            </a:pPr>
            <a:r>
              <a:rPr lang="ru-RU" b="1" dirty="0" smtClean="0">
                <a:solidFill>
                  <a:srgbClr val="FF0000"/>
                </a:solidFill>
              </a:rPr>
              <a:t>«2</a:t>
            </a:r>
            <a:r>
              <a:rPr lang="ru-RU" b="1" dirty="0" smtClean="0"/>
              <a:t>» - невыполненное задание.</a:t>
            </a:r>
          </a:p>
        </p:txBody>
      </p:sp>
      <p:pic>
        <p:nvPicPr>
          <p:cNvPr id="4" name="Picture 2" descr="SCHOOLDK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43802" y="5143512"/>
            <a:ext cx="1500198" cy="1481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Русский язык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8696811"/>
              </p:ext>
            </p:extLst>
          </p:nvPr>
        </p:nvGraphicFramePr>
        <p:xfrm>
          <a:off x="395536" y="836711"/>
          <a:ext cx="8496943" cy="58769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66902"/>
                <a:gridCol w="1370169"/>
                <a:gridCol w="1142650"/>
                <a:gridCol w="1125796"/>
                <a:gridCol w="1194894"/>
                <a:gridCol w="1198266"/>
                <a:gridCol w="1198266"/>
              </a:tblGrid>
              <a:tr h="13681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Входной контроль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Контрольное списывание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Словарный диктант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Деформированный текст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Самостоятельная безударные гласные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Контрольный диктант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/>
                </a:tc>
              </a:tr>
              <a:tr h="4131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</a:rPr>
                        <a:t>Акаемова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5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5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4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5/5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5/4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/>
                </a:tc>
              </a:tr>
              <a:tr h="5299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Битюцкий А.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4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-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н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н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3/3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/>
                </a:tc>
              </a:tr>
              <a:tr h="3874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err="1" smtClean="0">
                          <a:effectLst/>
                        </a:rPr>
                        <a:t>Бузыгина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5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-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н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н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5/4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/>
                </a:tc>
              </a:tr>
              <a:tr h="5299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Доровских Н.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5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-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н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5/5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5/5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/>
                </a:tc>
              </a:tr>
              <a:tr h="5299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Данилов 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4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-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4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4/4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4/5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/>
                </a:tc>
              </a:tr>
              <a:tr h="5299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Еремина 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5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5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5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5/5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5/5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/>
                </a:tc>
              </a:tr>
              <a:tr h="5299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Ефимова 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4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5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4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5/4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5/4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/>
                </a:tc>
              </a:tr>
              <a:tr h="5299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Жбанов 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4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4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н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4/4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5/4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/>
                </a:tc>
              </a:tr>
              <a:tr h="2060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Желнова Ю.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5/4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45" marR="4714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6648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711</TotalTime>
  <Words>1141</Words>
  <Application>Microsoft Office PowerPoint</Application>
  <PresentationFormat>Экран (4:3)</PresentationFormat>
  <Paragraphs>640</Paragraphs>
  <Slides>20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Презентация PowerPoint</vt:lpstr>
      <vt:lpstr>Презентация PowerPoint</vt:lpstr>
      <vt:lpstr>Техника чтения 2б (начало года)</vt:lpstr>
      <vt:lpstr>Техника чтения 2б (начало года)</vt:lpstr>
      <vt:lpstr>Пересказ </vt:lpstr>
      <vt:lpstr>Презентация PowerPoint</vt:lpstr>
      <vt:lpstr>РУССКИЙ ЯЗЫК</vt:lpstr>
      <vt:lpstr>РУССКИЙ ЯЗЫК</vt:lpstr>
      <vt:lpstr>Русский язык</vt:lpstr>
      <vt:lpstr>Презентация PowerPoint</vt:lpstr>
      <vt:lpstr>Презентация PowerPoint</vt:lpstr>
      <vt:lpstr>Презентация PowerPoint</vt:lpstr>
      <vt:lpstr>РУССКИЙ ЯЗЫК</vt:lpstr>
      <vt:lpstr>РУССКИЙ ЯЗЫК</vt:lpstr>
      <vt:lpstr>МАТЕМАТИКА</vt:lpstr>
      <vt:lpstr>Математика</vt:lpstr>
      <vt:lpstr>Презентация PowerPoint</vt:lpstr>
      <vt:lpstr>Презентация PowerPoint</vt:lpstr>
      <vt:lpstr>Вопросы для обсуждения.</vt:lpstr>
      <vt:lpstr>Презентация PowerPoint</vt:lpstr>
    </vt:vector>
  </TitlesOfParts>
  <Company>sctu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sp3</dc:creator>
  <cp:lastModifiedBy>Екатерина</cp:lastModifiedBy>
  <cp:revision>84</cp:revision>
  <dcterms:created xsi:type="dcterms:W3CDTF">2008-12-02T05:59:04Z</dcterms:created>
  <dcterms:modified xsi:type="dcterms:W3CDTF">2022-11-30T07:51:37Z</dcterms:modified>
</cp:coreProperties>
</file>