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5" r:id="rId2"/>
    <p:sldId id="288" r:id="rId3"/>
    <p:sldId id="289" r:id="rId4"/>
    <p:sldId id="290" r:id="rId5"/>
    <p:sldId id="291" r:id="rId6"/>
    <p:sldId id="292" r:id="rId7"/>
    <p:sldId id="277" r:id="rId8"/>
    <p:sldId id="279" r:id="rId9"/>
    <p:sldId id="293" r:id="rId10"/>
    <p:sldId id="294" r:id="rId11"/>
    <p:sldId id="295" r:id="rId12"/>
    <p:sldId id="301" r:id="rId13"/>
    <p:sldId id="280" r:id="rId14"/>
    <p:sldId id="282" r:id="rId15"/>
    <p:sldId id="285" r:id="rId16"/>
    <p:sldId id="296" r:id="rId17"/>
    <p:sldId id="297" r:id="rId18"/>
    <p:sldId id="298" r:id="rId19"/>
    <p:sldId id="299" r:id="rId20"/>
    <p:sldId id="30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C211C-C2CC-4304-BEA0-78720C9DEA42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271BA-DE49-4513-8660-4C18AB87A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04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71BA-DE49-4513-8660-4C18AB87A0F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5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7D70-C880-4CB2-BA52-34DC5F4705CF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71472" y="785794"/>
            <a:ext cx="7643866" cy="53578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Родительское собрание</a:t>
            </a:r>
          </a:p>
          <a:p>
            <a:pPr algn="ctr"/>
            <a:r>
              <a:rPr lang="ru-RU" sz="3600" b="1" i="1" dirty="0" smtClean="0"/>
              <a:t>«Первые уроки школьной отметки.»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300153"/>
              </p:ext>
            </p:extLst>
          </p:nvPr>
        </p:nvGraphicFramePr>
        <p:xfrm>
          <a:off x="251520" y="476672"/>
          <a:ext cx="8496945" cy="6230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1396"/>
                <a:gridCol w="1369317"/>
                <a:gridCol w="1141941"/>
                <a:gridCol w="1125098"/>
                <a:gridCol w="1194151"/>
                <a:gridCol w="1197521"/>
                <a:gridCol w="1197521"/>
              </a:tblGrid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ЖиронкинА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Кольцов З.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Мещеряков М.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4/5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Милосердова Д.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4/4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Милосердова А.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4/5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Митрофанова А.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Муталимова Д.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Панкин А.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Перепелица П.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5/5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4/4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Петрова Е.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4/4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5/4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Плужникова Е.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4/3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Пономарева В.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_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4/4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  <a:tr h="451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Протопопов В.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4/3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167" marR="391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3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51520" y="5805264"/>
            <a:ext cx="8496944" cy="804862"/>
          </a:xfrm>
        </p:spPr>
        <p:txBody>
          <a:bodyPr>
            <a:noAutofit/>
          </a:bodyPr>
          <a:lstStyle/>
          <a:p>
            <a:r>
              <a:rPr lang="ru-RU" sz="2400" b="1" dirty="0"/>
              <a:t>Деление на слоги </a:t>
            </a:r>
            <a:r>
              <a:rPr lang="ru-RU" sz="2400" dirty="0"/>
              <a:t>Жбанов, Кольцов, </a:t>
            </a:r>
            <a:r>
              <a:rPr lang="ru-RU" sz="2400" dirty="0" err="1"/>
              <a:t>Рябова,Петрова</a:t>
            </a:r>
            <a:r>
              <a:rPr lang="ru-RU" sz="2400" dirty="0"/>
              <a:t>, Митрофанова, </a:t>
            </a:r>
            <a:r>
              <a:rPr lang="ru-RU" sz="2400" dirty="0" err="1"/>
              <a:t>Битюцкий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40206"/>
              </p:ext>
            </p:extLst>
          </p:nvPr>
        </p:nvGraphicFramePr>
        <p:xfrm>
          <a:off x="467544" y="260647"/>
          <a:ext cx="8146732" cy="5223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5437"/>
                <a:gridCol w="1324924"/>
                <a:gridCol w="1104918"/>
                <a:gridCol w="1088622"/>
                <a:gridCol w="1155437"/>
                <a:gridCol w="1158697"/>
                <a:gridCol w="1158697"/>
              </a:tblGrid>
              <a:tr h="652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Почечуева</a:t>
                      </a:r>
                      <a:r>
                        <a:rPr lang="ru-RU" sz="2000" dirty="0">
                          <a:effectLst/>
                        </a:rPr>
                        <a:t> А.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5/5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5/5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652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Рябова К.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3/3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652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Сергеева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5/5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652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Сорокин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652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Тетюхин М.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5/5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652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Федорова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5/-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4/4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652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Чекмарев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5/5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652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Юдин М.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5/-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4/5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74846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5717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Списывание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работа выполнена с соблюдением правил каллиграфии, в которой нет исправлений;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- 1-2 исправления или 1 ошибка;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- 2-3 ошибки;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- 4 ошибки и более.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ЯЗЫК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Тестовая  работа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безошибочно выполнены все задания;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выполнено правильно не менее 3/4 всех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выполнено не менее ½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ученик не справился с большинством заданий.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500570"/>
            <a:ext cx="2071702" cy="204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Комбинированная работа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(1 задача, примеры и задание другого вида</a:t>
            </a:r>
            <a:r>
              <a:rPr lang="ru-RU" sz="2400" b="1" u="sng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«5» </a:t>
            </a:r>
            <a:r>
              <a:rPr lang="ru-RU" sz="2400" b="1" dirty="0" smtClean="0"/>
              <a:t>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«4»</a:t>
            </a:r>
            <a:r>
              <a:rPr lang="ru-RU" sz="2400" b="1" dirty="0" smtClean="0"/>
              <a:t> - допущены 1-2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«3»</a:t>
            </a:r>
            <a:r>
              <a:rPr lang="ru-RU" sz="2400" b="1" dirty="0" smtClean="0"/>
              <a:t> - допущены ошибки в ходе решения задачи при правильном выполнении всех заданий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допущены 3-4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«2»</a:t>
            </a:r>
            <a:r>
              <a:rPr lang="ru-RU" sz="2400" b="1" dirty="0" smtClean="0"/>
              <a:t> - допущена ошибка в ходе решения задачи и хотя бы одна вычислительная ошибка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при решении задач и примеров допущено более 5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/>
              <a:t>Математика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1782"/>
              </p:ext>
            </p:extLst>
          </p:nvPr>
        </p:nvGraphicFramePr>
        <p:xfrm>
          <a:off x="457200" y="1052735"/>
          <a:ext cx="8229601" cy="5825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1176"/>
                <a:gridCol w="1560332"/>
                <a:gridCol w="301203"/>
                <a:gridCol w="311079"/>
                <a:gridCol w="314371"/>
                <a:gridCol w="375270"/>
                <a:gridCol w="1282172"/>
                <a:gridCol w="1361176"/>
                <a:gridCol w="1362822"/>
              </a:tblGrid>
              <a:tr h="970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Входной контроль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Таблица умножения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Контрольная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работа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Самостоятельная задачи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Самостоятельная </a:t>
                      </a:r>
                      <a:r>
                        <a:rPr lang="ru-RU" sz="1800" dirty="0" err="1">
                          <a:effectLst/>
                        </a:rPr>
                        <a:t>таблицв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7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Акаемова Д.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7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Битюцкий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7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БузыгинаА.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7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Доровских Н.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Данилов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Еремина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7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Ефимова У.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Жбанов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7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Желнова Ю.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0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165494"/>
              </p:ext>
            </p:extLst>
          </p:nvPr>
        </p:nvGraphicFramePr>
        <p:xfrm>
          <a:off x="251520" y="260647"/>
          <a:ext cx="8784976" cy="6313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5557"/>
                <a:gridCol w="1558985"/>
                <a:gridCol w="296010"/>
                <a:gridCol w="100823"/>
                <a:gridCol w="305089"/>
                <a:gridCol w="319821"/>
                <a:gridCol w="374946"/>
                <a:gridCol w="1281065"/>
                <a:gridCol w="1360000"/>
                <a:gridCol w="1272680"/>
              </a:tblGrid>
              <a:tr h="672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ЖиронкинА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371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Кольцов З.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395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Мещеряков М.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743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Милосердова</a:t>
                      </a:r>
                      <a:r>
                        <a:rPr lang="ru-RU" sz="2000" dirty="0">
                          <a:effectLst/>
                        </a:rPr>
                        <a:t> Д.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743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Милосердова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396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Митрофанова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672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Муталимова Д.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371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Панкин А.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480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Перепелица П.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371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Петрова Е.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420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Плужникова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  <a:tr h="672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Пономарева В.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81" marR="538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7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198250"/>
              </p:ext>
            </p:extLst>
          </p:nvPr>
        </p:nvGraphicFramePr>
        <p:xfrm>
          <a:off x="22237" y="1268760"/>
          <a:ext cx="8798234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5228"/>
                <a:gridCol w="1668144"/>
                <a:gridCol w="316737"/>
                <a:gridCol w="337852"/>
                <a:gridCol w="336093"/>
                <a:gridCol w="401200"/>
                <a:gridCol w="1370765"/>
                <a:gridCol w="1455228"/>
                <a:gridCol w="1456987"/>
              </a:tblGrid>
              <a:tr h="548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Протопопов В.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Почечуева</a:t>
                      </a:r>
                      <a:r>
                        <a:rPr lang="ru-RU" sz="2000" dirty="0">
                          <a:effectLst/>
                        </a:rPr>
                        <a:t> 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Рябова К.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Сергеева Е.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Сорокин А.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Тетюхин М.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Федорова А.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Чекмарев А.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Юдин М.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1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</a:t>
            </a:r>
            <a:r>
              <a:rPr lang="ru-RU" u="sng" dirty="0" smtClean="0"/>
              <a:t>Урок внеклассного чтения.</a:t>
            </a:r>
          </a:p>
          <a:p>
            <a:r>
              <a:rPr lang="ru-RU" dirty="0" smtClean="0"/>
              <a:t>2 </a:t>
            </a:r>
            <a:r>
              <a:rPr lang="ru-RU" u="sng" dirty="0" smtClean="0"/>
              <a:t>Новая форма ведения  читательского дневника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3.Учи.ру не занимаются</a:t>
            </a:r>
          </a:p>
          <a:p>
            <a:r>
              <a:rPr lang="ru-RU" dirty="0" err="1" smtClean="0"/>
              <a:t>ПротопоповВ</a:t>
            </a:r>
            <a:r>
              <a:rPr lang="ru-RU" dirty="0" smtClean="0"/>
              <a:t>.,</a:t>
            </a:r>
            <a:r>
              <a:rPr lang="ru-RU" dirty="0" err="1" smtClean="0"/>
              <a:t>ФедороваА</a:t>
            </a:r>
            <a:r>
              <a:rPr lang="ru-RU" dirty="0" smtClean="0"/>
              <a:t>.,</a:t>
            </a:r>
            <a:r>
              <a:rPr lang="ru-RU" dirty="0" err="1" smtClean="0"/>
              <a:t>КольцовЗ</a:t>
            </a:r>
            <a:r>
              <a:rPr lang="ru-RU" dirty="0" smtClean="0"/>
              <a:t>., </a:t>
            </a:r>
            <a:r>
              <a:rPr lang="ru-RU" dirty="0" err="1" smtClean="0"/>
              <a:t>БитюцкийА</a:t>
            </a:r>
            <a:r>
              <a:rPr lang="ru-RU" dirty="0" smtClean="0"/>
              <a:t>., </a:t>
            </a:r>
            <a:r>
              <a:rPr lang="ru-RU" dirty="0" err="1" smtClean="0"/>
              <a:t>ПономареваВ</a:t>
            </a:r>
            <a:r>
              <a:rPr lang="ru-RU" dirty="0" smtClean="0"/>
              <a:t>.,</a:t>
            </a:r>
            <a:r>
              <a:rPr lang="ru-RU" dirty="0" err="1" smtClean="0"/>
              <a:t>Милосердова</a:t>
            </a:r>
            <a:r>
              <a:rPr lang="ru-RU" dirty="0" smtClean="0"/>
              <a:t> </a:t>
            </a:r>
            <a:r>
              <a:rPr lang="ru-RU" dirty="0" err="1"/>
              <a:t>А</a:t>
            </a:r>
            <a:r>
              <a:rPr lang="ru-RU" dirty="0" err="1" smtClean="0"/>
              <a:t>,Тетюхин</a:t>
            </a:r>
            <a:r>
              <a:rPr lang="ru-RU" dirty="0" smtClean="0"/>
              <a:t> М, </a:t>
            </a:r>
            <a:r>
              <a:rPr lang="ru-RU" dirty="0" err="1" smtClean="0"/>
              <a:t>Плужникова</a:t>
            </a:r>
            <a:r>
              <a:rPr lang="ru-RU" dirty="0" smtClean="0"/>
              <a:t> Е, </a:t>
            </a:r>
            <a:r>
              <a:rPr lang="ru-RU" dirty="0" err="1" smtClean="0"/>
              <a:t>Почечуева</a:t>
            </a:r>
            <a:r>
              <a:rPr lang="ru-RU" dirty="0" smtClean="0"/>
              <a:t> А Перепелица П.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4.Новый год  26 января 11.30-12.30. (Дед Мороз и Снегурочка?)</a:t>
            </a:r>
          </a:p>
          <a:p>
            <a:r>
              <a:rPr lang="ru-RU" dirty="0" smtClean="0"/>
              <a:t>5. Украшение рекреации к Новому году</a:t>
            </a:r>
          </a:p>
          <a:p>
            <a:r>
              <a:rPr lang="ru-RU" dirty="0" smtClean="0"/>
              <a:t>6.Переезд в 3 корпус</a:t>
            </a:r>
          </a:p>
          <a:p>
            <a:r>
              <a:rPr lang="ru-RU" dirty="0" smtClean="0"/>
              <a:t>7.Купить для класса бумагу 2пачки</a:t>
            </a:r>
          </a:p>
          <a:p>
            <a:pPr marL="0" indent="0">
              <a:buNone/>
            </a:pPr>
            <a:r>
              <a:rPr lang="ru-RU" dirty="0" smtClean="0"/>
              <a:t>8. Отклонение </a:t>
            </a:r>
            <a:r>
              <a:rPr lang="ru-RU" b="1" dirty="0" smtClean="0"/>
              <a:t>от нормы поведения у….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4727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836073"/>
              </p:ext>
            </p:extLst>
          </p:nvPr>
        </p:nvGraphicFramePr>
        <p:xfrm>
          <a:off x="467544" y="188640"/>
          <a:ext cx="8229600" cy="60108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7400"/>
                <a:gridCol w="3391416"/>
                <a:gridCol w="3970784"/>
              </a:tblGrid>
              <a:tr h="924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конец I полугодия 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 конец II полугодия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 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менее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40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слов в минуту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</a:t>
                      </a:r>
                      <a:r>
                        <a:rPr lang="ru-RU" sz="1800" dirty="0" smtClean="0">
                          <a:effectLst/>
                        </a:rPr>
                        <a:t>50 </a:t>
                      </a:r>
                      <a:r>
                        <a:rPr lang="ru-RU" sz="1800" dirty="0">
                          <a:effectLst/>
                        </a:rPr>
                        <a:t>слов в минуту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 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1"/>
                          </a:solidFill>
                          <a:effectLst/>
                        </a:rPr>
                        <a:t>40-48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50-58 слов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 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49-54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слова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59-64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слова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4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 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55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65</a:t>
                      </a:r>
                      <a:r>
                        <a:rPr lang="ru-RU" sz="1800" baseline="0" dirty="0" smtClean="0">
                          <a:effectLst/>
                        </a:rPr>
                        <a:t>  </a:t>
                      </a:r>
                      <a:r>
                        <a:rPr lang="ru-RU" sz="1800" dirty="0" smtClean="0">
                          <a:effectLst/>
                        </a:rPr>
                        <a:t>слов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4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Чтение осознанное, правильное, целыми словами. Соблюдение логических ударений. Слова сложной слоговой структуры допустимо прочитывать по слогам.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Чтение осознанное, правильное, целыми словами. С соблюдение логических ударений, пауз и интонаций. Слоговое чтение нежелательно.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4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34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Техника чтения 2б (начало года)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593151"/>
              </p:ext>
            </p:extLst>
          </p:nvPr>
        </p:nvGraphicFramePr>
        <p:xfrm>
          <a:off x="755577" y="964033"/>
          <a:ext cx="4104455" cy="521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8773"/>
                <a:gridCol w="2405682"/>
              </a:tblGrid>
              <a:tr h="714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   Вид работы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Оценка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Техника чтения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Акаемова</a:t>
                      </a:r>
                      <a:r>
                        <a:rPr lang="ru-RU" sz="1800" dirty="0">
                          <a:effectLst/>
                        </a:rPr>
                        <a:t> Д.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2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Битюцкий</a:t>
                      </a:r>
                      <a:r>
                        <a:rPr lang="ru-RU" sz="1800" dirty="0">
                          <a:effectLst/>
                        </a:rPr>
                        <a:t> А.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БузыгинаА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2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Доровских</a:t>
                      </a:r>
                      <a:r>
                        <a:rPr lang="ru-RU" sz="1800" dirty="0">
                          <a:effectLst/>
                        </a:rPr>
                        <a:t> Н.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155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Данилов А.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Еремина Е.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Ефимова У.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Жбанов А.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Желнова</a:t>
                      </a:r>
                      <a:r>
                        <a:rPr lang="ru-RU" sz="1800" dirty="0">
                          <a:effectLst/>
                        </a:rPr>
                        <a:t> Ю.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2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ЖиронкинА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Кольцов З.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2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Мещеряков М.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2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Милосердова</a:t>
                      </a:r>
                      <a:r>
                        <a:rPr lang="ru-RU" sz="1800" dirty="0">
                          <a:effectLst/>
                        </a:rPr>
                        <a:t> Д.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58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Техника чтения 2б (начало года)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51525"/>
              </p:ext>
            </p:extLst>
          </p:nvPr>
        </p:nvGraphicFramePr>
        <p:xfrm>
          <a:off x="827583" y="964033"/>
          <a:ext cx="4032448" cy="521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6766"/>
                <a:gridCol w="2405682"/>
              </a:tblGrid>
              <a:tr h="714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   Вид работы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Оценка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Техника чтения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716" marR="25716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Панкин А.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Перепелица П.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Петрова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Плужникова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Пономарева В.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5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Протопопов В.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Почечуева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89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Рябова К.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Сергеева 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77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Сорокин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Тетюхин М.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74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Федорова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Чекмарев 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82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Юдин М.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87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2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Пересказ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305342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Оценка </a:t>
            </a:r>
            <a:r>
              <a:rPr lang="ru-RU" sz="2400" b="1" dirty="0"/>
              <a:t>"5"</a:t>
            </a:r>
            <a:r>
              <a:rPr lang="ru-RU" sz="2400" dirty="0"/>
              <a:t> - пересказывает содержание прочитанного самостоятельно, последовательно, не упуская главного (подробно или кратко, или по плану), правильно отвечает на вопрос, умеет подкрепить ответ на вопрос чтением соответствующих отрывков.</a:t>
            </a:r>
          </a:p>
          <a:p>
            <a:pPr algn="just"/>
            <a:r>
              <a:rPr lang="ru-RU" sz="2400" dirty="0"/>
              <a:t> </a:t>
            </a:r>
            <a:r>
              <a:rPr lang="ru-RU" sz="2400" b="1" dirty="0"/>
              <a:t>Оценка "4" </a:t>
            </a:r>
            <a:r>
              <a:rPr lang="ru-RU" sz="2400" dirty="0"/>
              <a:t>-допускает 1-2 ошибки, неточности, сам исправляет их </a:t>
            </a:r>
          </a:p>
          <a:p>
            <a:pPr algn="just"/>
            <a:r>
              <a:rPr lang="ru-RU" sz="2400" b="1" dirty="0"/>
              <a:t>Оценка "3" - </a:t>
            </a:r>
            <a:r>
              <a:rPr lang="ru-RU" sz="2400" dirty="0"/>
              <a:t>пересказывает при помощи наводящих вопросов учителя, не умеет последовательно передать содержание прочитанного, допускает речевые ошибки.</a:t>
            </a:r>
          </a:p>
        </p:txBody>
      </p:sp>
    </p:spTree>
    <p:extLst>
      <p:ext uri="{BB962C8B-B14F-4D97-AF65-F5344CB8AC3E}">
        <p14:creationId xmlns:p14="http://schemas.microsoft.com/office/powerpoint/2010/main" val="1561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66843"/>
            <a:ext cx="75608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•	</a:t>
            </a:r>
            <a:r>
              <a:rPr lang="ru-RU" sz="3200" b="1" dirty="0"/>
              <a:t>Виды контроля   </a:t>
            </a:r>
            <a:endParaRPr lang="ru-RU" sz="3200" dirty="0"/>
          </a:p>
          <a:p>
            <a:pPr algn="just"/>
            <a:r>
              <a:rPr lang="ru-RU" sz="2400" b="1" dirty="0"/>
              <a:t>Текущий контроль  </a:t>
            </a:r>
          </a:p>
          <a:p>
            <a:pPr algn="just"/>
            <a:r>
              <a:rPr lang="ru-RU" sz="2400" b="1" i="1" u="sng" dirty="0"/>
              <a:t>Цель</a:t>
            </a:r>
            <a:r>
              <a:rPr lang="ru-RU" sz="2400" b="1" i="1" dirty="0"/>
              <a:t>:</a:t>
            </a:r>
            <a:r>
              <a:rPr lang="ru-RU" sz="2400" dirty="0"/>
              <a:t>  анализ хода формирования знаний и умений учащихся.</a:t>
            </a:r>
          </a:p>
          <a:p>
            <a:pPr algn="just"/>
            <a:r>
              <a:rPr lang="ru-RU" sz="2400" b="1" dirty="0"/>
              <a:t>Тематический контроль</a:t>
            </a:r>
          </a:p>
          <a:p>
            <a:pPr algn="just"/>
            <a:r>
              <a:rPr lang="ru-RU" sz="2400" b="1" i="1" u="sng" dirty="0"/>
              <a:t>Цель:</a:t>
            </a:r>
            <a:r>
              <a:rPr lang="ru-RU" sz="2400" dirty="0"/>
              <a:t> своевременное выявление причин </a:t>
            </a:r>
            <a:r>
              <a:rPr lang="ru-RU" sz="2400" dirty="0" err="1"/>
              <a:t>неусвоения</a:t>
            </a:r>
            <a:r>
              <a:rPr lang="ru-RU" sz="2400" dirty="0"/>
              <a:t> учебного материала и принятие необходимых мер к устранению этих недостатков.</a:t>
            </a:r>
          </a:p>
          <a:p>
            <a:pPr algn="just"/>
            <a:r>
              <a:rPr lang="ru-RU" sz="2400" b="1" dirty="0"/>
              <a:t>Итоговый контроль</a:t>
            </a:r>
          </a:p>
          <a:p>
            <a:pPr algn="just"/>
            <a:r>
              <a:rPr lang="ru-RU" sz="2400" b="1" i="1" u="sng" dirty="0"/>
              <a:t>Цель:</a:t>
            </a:r>
            <a:r>
              <a:rPr lang="ru-RU" sz="2400" dirty="0"/>
              <a:t> выявление у детей уровня знания теории (правил) и практического применения с элементами самоконтроля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169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РУССКИЙ ЯЗЫК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Диктант</a:t>
            </a:r>
            <a:endParaRPr lang="ru-RU" sz="3600" u="sng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«5»</a:t>
            </a:r>
            <a:r>
              <a:rPr lang="ru-RU" dirty="0"/>
              <a:t> </a:t>
            </a:r>
            <a:r>
              <a:rPr lang="ru-RU" b="1" dirty="0"/>
              <a:t>- нет ошибок</a:t>
            </a:r>
            <a:r>
              <a:rPr lang="ru-RU" b="1" dirty="0" smtClean="0"/>
              <a:t>; работа выполнена аккуратно, каллиграфическим почерком;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«4»</a:t>
            </a:r>
            <a:r>
              <a:rPr lang="ru-RU" dirty="0"/>
              <a:t> </a:t>
            </a:r>
            <a:r>
              <a:rPr lang="ru-RU" b="1" dirty="0"/>
              <a:t>- не более 2-х ошибок;</a:t>
            </a:r>
          </a:p>
          <a:p>
            <a:r>
              <a:rPr lang="ru-RU" b="1" dirty="0">
                <a:solidFill>
                  <a:srgbClr val="FF0000"/>
                </a:solidFill>
              </a:rPr>
              <a:t>«3»</a:t>
            </a:r>
            <a:r>
              <a:rPr lang="ru-RU" dirty="0"/>
              <a:t> - </a:t>
            </a:r>
            <a:r>
              <a:rPr lang="ru-RU" b="1" dirty="0"/>
              <a:t>не более 4-х ошибок;</a:t>
            </a:r>
          </a:p>
          <a:p>
            <a:r>
              <a:rPr lang="ru-RU" b="1" dirty="0">
                <a:solidFill>
                  <a:srgbClr val="FF0000"/>
                </a:solidFill>
              </a:rPr>
              <a:t>«2»</a:t>
            </a:r>
            <a:r>
              <a:rPr lang="ru-RU" dirty="0"/>
              <a:t> </a:t>
            </a:r>
            <a:r>
              <a:rPr lang="ru-RU" b="1" dirty="0"/>
              <a:t>- 5 и более ошибок.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Орфографическое задание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задание выполнено без ошибок; чисто и аккуратно, без исправлений;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задание выполнено полностью, 1 ошибка, или 1 исправление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не полостью выполнено задание или полностью выполнено, но 2 ошибки.</a:t>
            </a: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</a:t>
            </a:r>
            <a:r>
              <a:rPr lang="ru-RU" b="1" dirty="0" smtClean="0"/>
              <a:t>» - невыполненное задание.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02" y="5143512"/>
            <a:ext cx="1500198" cy="148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696811"/>
              </p:ext>
            </p:extLst>
          </p:nvPr>
        </p:nvGraphicFramePr>
        <p:xfrm>
          <a:off x="395536" y="836711"/>
          <a:ext cx="8496943" cy="5876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6902"/>
                <a:gridCol w="1370169"/>
                <a:gridCol w="1142650"/>
                <a:gridCol w="1125796"/>
                <a:gridCol w="1194894"/>
                <a:gridCol w="1198266"/>
                <a:gridCol w="1198266"/>
              </a:tblGrid>
              <a:tr h="136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Входной контроль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Контрольное списывание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Словарный диктант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Деформированный текст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Самостоятельная безударные гласные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Контрольный диктант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</a:tr>
              <a:tr h="413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Акаемова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5/5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5/4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</a:tr>
              <a:tr h="52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Битюцкий А.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3/3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</a:tr>
              <a:tr h="387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Бузыгина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5/4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</a:tr>
              <a:tr h="52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Доровских 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5/5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5/5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</a:tr>
              <a:tr h="52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Данилов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4/4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4/5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</a:tr>
              <a:tr h="52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Еремина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5/5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5/5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</a:tr>
              <a:tr h="52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Ефимова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5/4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5/4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</a:tr>
              <a:tr h="52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Жбанов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4/4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5/4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</a:tr>
              <a:tr h="206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Желнова Ю.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5/4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64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711</TotalTime>
  <Words>1141</Words>
  <Application>Microsoft Office PowerPoint</Application>
  <PresentationFormat>Экран (4:3)</PresentationFormat>
  <Paragraphs>640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Техника чтения 2б (начало года)</vt:lpstr>
      <vt:lpstr>Техника чтения 2б (начало года)</vt:lpstr>
      <vt:lpstr>Пересказ </vt:lpstr>
      <vt:lpstr>Презентация PowerPoint</vt:lpstr>
      <vt:lpstr>РУССКИЙ ЯЗЫК</vt:lpstr>
      <vt:lpstr>РУССКИЙ ЯЗЫК</vt:lpstr>
      <vt:lpstr>Русский язык</vt:lpstr>
      <vt:lpstr>Презентация PowerPoint</vt:lpstr>
      <vt:lpstr>Презентация PowerPoint</vt:lpstr>
      <vt:lpstr>Презентация PowerPoint</vt:lpstr>
      <vt:lpstr>РУССКИЙ ЯЗЫК</vt:lpstr>
      <vt:lpstr>РУССКИЙ ЯЗЫК</vt:lpstr>
      <vt:lpstr>МАТЕМАТИКА</vt:lpstr>
      <vt:lpstr>Математика</vt:lpstr>
      <vt:lpstr>Презентация PowerPoint</vt:lpstr>
      <vt:lpstr>Презентация PowerPoint</vt:lpstr>
      <vt:lpstr>Вопросы для обсуждения.</vt:lpstr>
      <vt:lpstr>Презентация PowerPoint</vt:lpstr>
    </vt:vector>
  </TitlesOfParts>
  <Company>sctu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sp3</dc:creator>
  <cp:lastModifiedBy>Екатерина</cp:lastModifiedBy>
  <cp:revision>84</cp:revision>
  <dcterms:created xsi:type="dcterms:W3CDTF">2008-12-02T05:59:04Z</dcterms:created>
  <dcterms:modified xsi:type="dcterms:W3CDTF">2022-11-30T07:51:37Z</dcterms:modified>
</cp:coreProperties>
</file>