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4" r:id="rId10"/>
    <p:sldId id="267" r:id="rId11"/>
    <p:sldId id="259" r:id="rId12"/>
    <p:sldId id="269" r:id="rId13"/>
    <p:sldId id="268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2" d="100"/>
          <a:sy n="102" d="100"/>
        </p:scale>
        <p:origin x="-898" y="-2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203F-5627-422D-8B9A-2B6606A6C1EF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B908-E1DB-4F71-BC27-9F10EB17C09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7185254.pn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Рисунок 7" descr="04.jpg"/>
          <p:cNvPicPr>
            <a:picLocks noChangeAspect="1"/>
          </p:cNvPicPr>
          <p:nvPr userDrawn="1"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395536" y="411510"/>
            <a:ext cx="8352928" cy="4320480"/>
          </a:xfrm>
          <a:prstGeom prst="flowChartAlternateProcess">
            <a:avLst/>
          </a:prstGeom>
          <a:effectLst>
            <a:softEdge rad="63500"/>
          </a:effectLst>
        </p:spPr>
      </p:pic>
      <p:pic>
        <p:nvPicPr>
          <p:cNvPr id="9" name="Рисунок 8" descr="uchit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179514" y="3363839"/>
            <a:ext cx="1650287" cy="1512763"/>
          </a:xfrm>
          <a:prstGeom prst="rect">
            <a:avLst/>
          </a:prstGeom>
        </p:spPr>
      </p:pic>
      <p:pic>
        <p:nvPicPr>
          <p:cNvPr id="10" name="Рисунок 9" descr="1372484492_mvyed6nfdp9jzux.jp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CACACA"/>
              </a:clrFrom>
              <a:clrTo>
                <a:srgbClr val="CACACA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555778" y="483518"/>
            <a:ext cx="4039819" cy="410445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104778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711B-EBF4-4E0E-A1EC-D0C0E8C0DAFD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F818-3B8F-405D-A252-F0026BA76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22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711B-EBF4-4E0E-A1EC-D0C0E8C0DAFD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F818-3B8F-405D-A252-F0026BA76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267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711B-EBF4-4E0E-A1EC-D0C0E8C0DAFD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F818-3B8F-405D-A252-F0026BA76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806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711B-EBF4-4E0E-A1EC-D0C0E8C0DAFD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F818-3B8F-405D-A252-F0026BA76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340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711B-EBF4-4E0E-A1EC-D0C0E8C0DAFD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F818-3B8F-405D-A252-F0026BA76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346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711B-EBF4-4E0E-A1EC-D0C0E8C0DAFD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F818-3B8F-405D-A252-F0026BA76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6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711B-EBF4-4E0E-A1EC-D0C0E8C0DAFD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F818-3B8F-405D-A252-F0026BA76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60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711B-EBF4-4E0E-A1EC-D0C0E8C0DAFD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F818-3B8F-405D-A252-F0026BA76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3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711B-EBF4-4E0E-A1EC-D0C0E8C0DAFD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F818-3B8F-405D-A252-F0026BA76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14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711B-EBF4-4E0E-A1EC-D0C0E8C0DAFD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CF818-3B8F-405D-A252-F0026BA76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285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3203F-5627-422D-8B9A-2B6606A6C1EF}" type="datetimeFigureOut">
              <a:rPr lang="ru-RU" smtClean="0"/>
              <a:pPr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B908-E1DB-4F71-BC27-9F10EB17C09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aztujwr-001.png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</a:blip>
          <a:stretch>
            <a:fillRect/>
          </a:stretch>
        </p:blipFill>
        <p:spPr>
          <a:xfrm>
            <a:off x="3131840" y="1131591"/>
            <a:ext cx="3096344" cy="3528598"/>
          </a:xfrm>
          <a:prstGeom prst="rect">
            <a:avLst/>
          </a:prstGeom>
        </p:spPr>
      </p:pic>
      <p:pic>
        <p:nvPicPr>
          <p:cNvPr id="8" name="Рисунок 7" descr="19713482.png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</a:blip>
          <a:stretch>
            <a:fillRect/>
          </a:stretch>
        </p:blipFill>
        <p:spPr>
          <a:xfrm>
            <a:off x="683570" y="3003799"/>
            <a:ext cx="1049043" cy="1563638"/>
          </a:xfrm>
          <a:prstGeom prst="rect">
            <a:avLst/>
          </a:prstGeom>
        </p:spPr>
      </p:pic>
      <p:pic>
        <p:nvPicPr>
          <p:cNvPr id="9" name="Рисунок 8" descr="1408960950_13.png"/>
          <p:cNvPicPr>
            <a:picLocks noChangeAspect="1"/>
          </p:cNvPicPr>
          <p:nvPr userDrawn="1"/>
        </p:nvPicPr>
        <p:blipFill>
          <a:blip r:embed="rId15" cstate="print">
            <a:lum bright="70000" contrast="-70000"/>
          </a:blip>
          <a:stretch>
            <a:fillRect/>
          </a:stretch>
        </p:blipFill>
        <p:spPr>
          <a:xfrm flipH="1">
            <a:off x="7740352" y="3147815"/>
            <a:ext cx="1080120" cy="1527847"/>
          </a:xfrm>
          <a:prstGeom prst="rect">
            <a:avLst/>
          </a:prstGeom>
        </p:spPr>
      </p:pic>
      <p:sp>
        <p:nvSpPr>
          <p:cNvPr id="10" name="Рамка 9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2804"/>
            </a:avLst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3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785800"/>
            <a:ext cx="7286676" cy="1785950"/>
          </a:xfrm>
        </p:spPr>
        <p:txBody>
          <a:bodyPr>
            <a:prstTxWarp prst="textPlain">
              <a:avLst>
                <a:gd name="adj" fmla="val 49873"/>
              </a:avLst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Реализация программы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 гармонии с самим собой»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2022-2023 учебном году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2643188"/>
            <a:ext cx="5143536" cy="180077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endParaRPr lang="ru-RU" i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i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Хохлачева</a:t>
            </a: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Татьяна Викторовна</a:t>
            </a:r>
            <a:endParaRPr lang="ru-RU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i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едагог-психолог</a:t>
            </a:r>
            <a:endParaRPr lang="ru-RU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i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БОУ «Лицей </a:t>
            </a:r>
            <a:r>
              <a:rPr lang="ru-RU" i="1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г.Уварово</a:t>
            </a:r>
            <a:r>
              <a:rPr lang="ru-RU" i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i="1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i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им.А.И</a:t>
            </a:r>
            <a:r>
              <a:rPr lang="ru-RU" i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Данилова»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Коррекционная работа: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200" y="967033"/>
            <a:ext cx="2658108" cy="199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67033"/>
            <a:ext cx="2603460" cy="199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200" y="3080827"/>
            <a:ext cx="3240360" cy="182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780662"/>
            <a:ext cx="1532020" cy="171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2292" y="1059582"/>
            <a:ext cx="2909602" cy="326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165" y="3080827"/>
            <a:ext cx="2433173" cy="182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94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43" y="208981"/>
            <a:ext cx="3168352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4885" y="2390079"/>
            <a:ext cx="336037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1757" y="2098218"/>
            <a:ext cx="2120934" cy="282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7172"/>
            <a:ext cx="1633670" cy="227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4195" y="258314"/>
            <a:ext cx="3081751" cy="193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136" y="2696113"/>
            <a:ext cx="2952328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за 2022-2023 учебный год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течении года работа была проделана с 36 учащимися. При вторичной диагностике мы получили: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Высокий уровень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не выявлен,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Повышенный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(выше среднего) – 4 человека,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Средний уровень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5 человек,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Низкий уровень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27 человек.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9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«Лицей </a:t>
            </a:r>
            <a:r>
              <a:rPr lang="ru-RU" dirty="0" err="1" smtClean="0"/>
              <a:t>г.Уварово</a:t>
            </a:r>
            <a:r>
              <a:rPr lang="ru-RU" dirty="0" smtClean="0"/>
              <a:t> </a:t>
            </a:r>
            <a:r>
              <a:rPr lang="ru-RU" dirty="0" err="1" smtClean="0"/>
              <a:t>им.А.И.Данилова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64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агрессия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00151"/>
            <a:ext cx="5760640" cy="302778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Агрессия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— это форма поведения, нацеленная на оскорбление или причинение вреда другому живому существу, не желающему подобного обращения.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347614"/>
            <a:ext cx="291549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5980"/>
            <a:ext cx="8147248" cy="6375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Агрессия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бывает: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71550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Физическая агрессия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(нападение) – использование физической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силы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против другого лица.</a:t>
            </a:r>
          </a:p>
          <a:p>
            <a:pPr lvl="0" fontAlgn="base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Косвенная агрессия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– действия, как окольными путями направленные на другое лицо (сплетни, злобные шутки), так и ни на кого не направленные взрывы ярости (крик, топанье ногами, битье кулаками по столу, хлопанье дверьми и др.).</a:t>
            </a:r>
          </a:p>
          <a:p>
            <a:pPr lvl="0" fontAlgn="base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Вербальная агрессия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– выражение негативных чувств как через форму (крик, визг, ссора), так и через содержание словесных ответов (угрозы, проклятия, ругань).</a:t>
            </a:r>
          </a:p>
          <a:p>
            <a:pPr lvl="0" fontAlgn="base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Склонность к раздражению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– готовность к проявлению при малейшем возбуждении вспыльчивости, резкости, грубости.</a:t>
            </a:r>
          </a:p>
          <a:p>
            <a:pPr lvl="0" fontAlgn="base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Негативизм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– оппозиционная манера поведения, обычно направленная против авторитета или руководства. Может нарастать от пассивного сопротивления до активной борьбы против установившихся законов и обычаев.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243" y="195486"/>
            <a:ext cx="2048227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5987008" cy="8572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Факторы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агрессивного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поведения: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9583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 typeface="Wingdings" pitchFamily="2" charset="2"/>
              <a:buChar char="Ø"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персональный фактор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низкий уровень воспитания, неадекватно заниженная самооценка, высокая импульсивность,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злоупотре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бление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алкоголем, наркотиками, компьютерными играми,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готовность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риску, ограниченное чувство самосохранения;</a:t>
            </a:r>
          </a:p>
          <a:p>
            <a:pPr marL="285750" lvl="0" indent="-285750" fontAlgn="base">
              <a:buFont typeface="Wingdings" pitchFamily="2" charset="2"/>
              <a:buChar char="Ø"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поведенческий фактор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– поведение, создающее помехи для окружающих, вандализм, бесцельное времяпровождение, прогулы, слабая успеваемость в школе, ранние сексуальные контакты, приводы в полицию, ранняя судимость;</a:t>
            </a:r>
          </a:p>
          <a:p>
            <a:pPr marL="285750" lvl="0" indent="-285750" fontAlgn="base">
              <a:buFont typeface="Wingdings" pitchFamily="2" charset="2"/>
              <a:buChar char="Ø"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социальный фактор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– культ насилия в обществе, влияние СМИ, отклоняющееся поведение родителей, низкий социально-экономический статус семьи, зависимость от социальной помощи, смена воспитателей (отчим, мачеха), семейное и сексуальное насилие, друзья с отклоняющимся поведением.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9330"/>
            <a:ext cx="1413660" cy="21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9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6264696" cy="8572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Возможные причины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агрессии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9756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buFont typeface="Wingdings" pitchFamily="2" charset="2"/>
              <a:buChar char="Ø"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внутрисемейные конфликты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base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неблагополучие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семьи;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base">
              <a:buFont typeface="Wingdings" pitchFamily="2" charset="2"/>
              <a:buChar char="Ø"/>
            </a:pP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гиперопека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или равнодушие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со стороны родителей;</a:t>
            </a:r>
          </a:p>
          <a:p>
            <a:pPr marL="285750" lvl="0" indent="-285750" fontAlgn="base">
              <a:buFont typeface="Wingdings" pitchFamily="2" charset="2"/>
              <a:buChar char="Ø"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личные проблемы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(наступление фазы полового созревания и связанные с этим проблемы физиологического и психологического характера);</a:t>
            </a:r>
          </a:p>
          <a:p>
            <a:pPr marL="285750" lvl="0" indent="-285750" fontAlgn="base">
              <a:buFont typeface="Wingdings" pitchFamily="2" charset="2"/>
              <a:buChar char="Ø"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недовольство собственной внешностью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lvl="0" indent="-285750" fontAlgn="base">
              <a:buFont typeface="Wingdings" pitchFamily="2" charset="2"/>
              <a:buChar char="Ø"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неадекватное восприятие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 стороны взрослых (мнение подростка о том, что он взрослый, но никто его таковым не считает);</a:t>
            </a:r>
          </a:p>
          <a:p>
            <a:pPr marL="285750" lvl="0" indent="-285750" fontAlgn="base">
              <a:buFont typeface="Wingdings" pitchFamily="2" charset="2"/>
              <a:buChar char="Ø"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критического мышления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как результат протест против морали взрослых;</a:t>
            </a:r>
          </a:p>
          <a:p>
            <a:pPr marL="285750" lvl="0" indent="-285750" fontAlgn="base">
              <a:buFont typeface="Wingdings" pitchFamily="2" charset="2"/>
              <a:buChar char="Ø"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 с успеваемостью и приклеивание ярлыков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(компенсация неуспеваемости);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fontAlgn="base">
              <a:buFont typeface="Wingdings" pitchFamily="2" charset="2"/>
              <a:buChar char="Ø"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социальные причины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(культ насилия, сформировавшийся в обществе, влияние СМИ, переполненные классы, раздражение, усталость от школы) 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199" y="199944"/>
            <a:ext cx="2106289" cy="157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55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5979"/>
            <a:ext cx="8784976" cy="10696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Программа «В гармонии с самим собой»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20359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Программа «В гармонии с самим собой» создана на основе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программ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Бреслава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Г.Э.,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Лебедевой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О.А.,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Смирновой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Е.Е.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51671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Целью данной коррекционной программы  является расширение адаптационных возможностей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агрессивных детей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подростков.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236666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Программа рассчитана на учащихся 10-14 лет. Занятия проводятся 1 раз в неделю по заявке или результатам тестирований. Продолжительность программы – 10 занятий по 40-45 минут. Состав группы 5-10 человек.</a:t>
            </a:r>
          </a:p>
        </p:txBody>
      </p:sp>
    </p:spTree>
    <p:extLst>
      <p:ext uri="{BB962C8B-B14F-4D97-AF65-F5344CB8AC3E}">
        <p14:creationId xmlns:p14="http://schemas.microsoft.com/office/powerpoint/2010/main" xmlns="" val="35978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Формы работы: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31591"/>
            <a:ext cx="51845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арт-терапевтических методик;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buFont typeface="Wingdings" pitchFamily="2" charset="2"/>
              <a:buChar char="Ø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психогимнастических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упражнений;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дискуссий;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коррекционные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упражнений;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тестирования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наблюдения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релаксационных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упражнений;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игровых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методик;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ролевое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проигрывание ситуаций;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визуализация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buFont typeface="Wingdings" pitchFamily="2" charset="2"/>
              <a:buChar char="Ø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парах и группах.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41533"/>
            <a:ext cx="3060539" cy="200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alexey\Pictures\2023-06-25 Фото с телефона\Фото с телефона 1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396" y="3003798"/>
            <a:ext cx="3437279" cy="193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85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Темы занятий: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40589"/>
            <a:ext cx="4788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Вводное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занятие. «Знакомство».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1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«Агрессивность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что это?»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1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«Что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делать с агрессией и гневом?»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1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«Мой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гнев»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1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«Выпусти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джина»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1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«Я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властелин своего тела»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1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 «Новые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возможности»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1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 «Два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барана»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1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 «Чтобы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обидеться»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lvl="1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 «Достигай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своей цели».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9582"/>
            <a:ext cx="2738974" cy="205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oogle Shape;98;p15" descr="barani-mihalcov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0554" y="3219822"/>
            <a:ext cx="3025671" cy="1638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8;p27" descr="sZnUCipSCw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600314" y="1995686"/>
            <a:ext cx="2160240" cy="1613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825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Методы диагностики: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31590"/>
            <a:ext cx="489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Наблюдение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Проективные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методики: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«Кинетический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рисунок семьи», «Тест руки»,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Несуществующее животное», «Крокодилы».</a:t>
            </a:r>
          </a:p>
          <a:p>
            <a:pPr lvl="0"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Опросник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А.Басса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А.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Дарки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Тест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Розенцвейга. </a:t>
            </a:r>
          </a:p>
        </p:txBody>
      </p:sp>
      <p:pic>
        <p:nvPicPr>
          <p:cNvPr id="3074" name="Picture 2" descr="C:\Users\alexey\Pictures\2023-06-25 Фото с телефона\Фото с телефона 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51590"/>
            <a:ext cx="3475984" cy="26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27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437</Words>
  <Application>Microsoft Office PowerPoint</Application>
  <PresentationFormat>Экран (16:9)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Реализация программы  «В гармонии с самим собой»  в 2022-2023 учебном году</vt:lpstr>
      <vt:lpstr>Что такое агрессия?</vt:lpstr>
      <vt:lpstr>Агрессия бывает:</vt:lpstr>
      <vt:lpstr>Факторы агрессивного поведения:</vt:lpstr>
      <vt:lpstr>Возможные причины агрессии:</vt:lpstr>
      <vt:lpstr>Программа «В гармонии с самим собой»</vt:lpstr>
      <vt:lpstr>Формы работы:</vt:lpstr>
      <vt:lpstr>Темы занятий:</vt:lpstr>
      <vt:lpstr>Методы диагностики:</vt:lpstr>
      <vt:lpstr>Коррекционная работа:</vt:lpstr>
      <vt:lpstr>Слайд 11</vt:lpstr>
      <vt:lpstr>Итоги за 2022-2023 учебный год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мой шаблон</dc:title>
  <dc:creator>Хохлачева Татьяна Викторовна</dc:creator>
  <cp:lastModifiedBy>Комп</cp:lastModifiedBy>
  <cp:revision>29</cp:revision>
  <dcterms:created xsi:type="dcterms:W3CDTF">2017-11-13T20:58:25Z</dcterms:created>
  <dcterms:modified xsi:type="dcterms:W3CDTF">2023-12-13T08:40:21Z</dcterms:modified>
</cp:coreProperties>
</file>